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50"/>
  </p:notesMasterIdLst>
  <p:handoutMasterIdLst>
    <p:handoutMasterId r:id="rId51"/>
  </p:handoutMasterIdLst>
  <p:sldIdLst>
    <p:sldId id="2145706634" r:id="rId5"/>
    <p:sldId id="2145706698" r:id="rId6"/>
    <p:sldId id="259" r:id="rId7"/>
    <p:sldId id="2145706647" r:id="rId8"/>
    <p:sldId id="2145706690" r:id="rId9"/>
    <p:sldId id="2145706688" r:id="rId10"/>
    <p:sldId id="2145706693" r:id="rId11"/>
    <p:sldId id="2145706694" r:id="rId12"/>
    <p:sldId id="2145706692" r:id="rId13"/>
    <p:sldId id="2145706691" r:id="rId14"/>
    <p:sldId id="2145706666" r:id="rId15"/>
    <p:sldId id="2145706687" r:id="rId16"/>
    <p:sldId id="2145706686" r:id="rId17"/>
    <p:sldId id="2145706646" r:id="rId18"/>
    <p:sldId id="2145706658" r:id="rId19"/>
    <p:sldId id="2145706659" r:id="rId20"/>
    <p:sldId id="2145706660" r:id="rId21"/>
    <p:sldId id="2145706661" r:id="rId22"/>
    <p:sldId id="2145706668" r:id="rId23"/>
    <p:sldId id="2145706700" r:id="rId24"/>
    <p:sldId id="2145706652" r:id="rId25"/>
    <p:sldId id="2145706670" r:id="rId26"/>
    <p:sldId id="2145706697" r:id="rId27"/>
    <p:sldId id="2145706671" r:id="rId28"/>
    <p:sldId id="2145706672" r:id="rId29"/>
    <p:sldId id="2145706673" r:id="rId30"/>
    <p:sldId id="2145706675" r:id="rId31"/>
    <p:sldId id="2145706696" r:id="rId32"/>
    <p:sldId id="2145706676" r:id="rId33"/>
    <p:sldId id="2145706645" r:id="rId34"/>
    <p:sldId id="2145706677" r:id="rId35"/>
    <p:sldId id="2145706678" r:id="rId36"/>
    <p:sldId id="2145706679" r:id="rId37"/>
    <p:sldId id="2145706680" r:id="rId38"/>
    <p:sldId id="2145706695" r:id="rId39"/>
    <p:sldId id="2145706703" r:id="rId40"/>
    <p:sldId id="2145706704" r:id="rId41"/>
    <p:sldId id="2145706701" r:id="rId42"/>
    <p:sldId id="2145706702" r:id="rId43"/>
    <p:sldId id="2145706705" r:id="rId44"/>
    <p:sldId id="2145706699" r:id="rId45"/>
    <p:sldId id="2145706681" r:id="rId46"/>
    <p:sldId id="2145706683" r:id="rId47"/>
    <p:sldId id="2145706667" r:id="rId48"/>
    <p:sldId id="2145706626" r:id="rId49"/>
  </p:sldIdLst>
  <p:sldSz cx="12192000" cy="6858000"/>
  <p:notesSz cx="6858000" cy="9144000"/>
  <p:embeddedFontLst>
    <p:embeddedFont>
      <p:font typeface="Consolas" panose="020B0609020204030204" pitchFamily="49"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Ubuntu" panose="020B0504030602030204" pitchFamily="34" charset="0"/>
      <p:regular r:id="rId60"/>
      <p:bold r:id="rId61"/>
      <p:italic r:id="rId62"/>
      <p:boldItalic r:id="rId63"/>
    </p:embeddedFont>
    <p:embeddedFont>
      <p:font typeface="Ubuntu Light" panose="020B0304030602030204" pitchFamily="34" charset="0"/>
      <p:regular r:id="rId64"/>
      <p:italic r:id="rId65"/>
    </p:embeddedFont>
    <p:embeddedFont>
      <p:font typeface="Ubuntu Medium" panose="020B0504030602030204" pitchFamily="34" charset="0"/>
      <p:regular r:id="rId66"/>
      <p:italic r:id="rId67"/>
    </p:embeddedFont>
    <p:embeddedFont>
      <p:font typeface="Verdana" panose="020B0604030504040204" pitchFamily="34" charset="0"/>
      <p:regular r:id="rId68"/>
      <p:bold r:id="rId69"/>
      <p:italic r:id="rId70"/>
      <p:boldItalic r:id="rId71"/>
    </p:embeddedFont>
  </p:embeddedFontLst>
  <p:custDataLst>
    <p:tags r:id="rId7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664DBD-0C88-4FE3-A75B-82EBFE3FD881}">
          <p14:sldIdLst>
            <p14:sldId id="2145706634"/>
            <p14:sldId id="2145706698"/>
            <p14:sldId id="259"/>
            <p14:sldId id="2145706647"/>
            <p14:sldId id="2145706690"/>
            <p14:sldId id="2145706688"/>
            <p14:sldId id="2145706693"/>
            <p14:sldId id="2145706694"/>
            <p14:sldId id="2145706692"/>
            <p14:sldId id="2145706691"/>
            <p14:sldId id="2145706666"/>
            <p14:sldId id="2145706687"/>
            <p14:sldId id="2145706686"/>
            <p14:sldId id="2145706646"/>
            <p14:sldId id="2145706658"/>
            <p14:sldId id="2145706659"/>
            <p14:sldId id="2145706660"/>
            <p14:sldId id="2145706661"/>
            <p14:sldId id="2145706668"/>
            <p14:sldId id="2145706700"/>
            <p14:sldId id="2145706652"/>
            <p14:sldId id="2145706670"/>
            <p14:sldId id="2145706697"/>
            <p14:sldId id="2145706671"/>
            <p14:sldId id="2145706672"/>
            <p14:sldId id="2145706673"/>
            <p14:sldId id="2145706675"/>
            <p14:sldId id="2145706696"/>
            <p14:sldId id="2145706676"/>
            <p14:sldId id="2145706645"/>
            <p14:sldId id="2145706677"/>
            <p14:sldId id="2145706678"/>
            <p14:sldId id="2145706679"/>
            <p14:sldId id="2145706680"/>
            <p14:sldId id="2145706695"/>
            <p14:sldId id="2145706703"/>
            <p14:sldId id="2145706704"/>
            <p14:sldId id="2145706701"/>
            <p14:sldId id="2145706702"/>
            <p14:sldId id="2145706705"/>
            <p14:sldId id="2145706699"/>
            <p14:sldId id="2145706681"/>
            <p14:sldId id="2145706683"/>
            <p14:sldId id="2145706667"/>
          </p14:sldIdLst>
        </p14:section>
        <p14:section name="Epilogue" id="{BCAA0835-7F27-4A6F-B62D-8FA013A83C51}">
          <p14:sldIdLst>
            <p14:sldId id="214570662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EDE6ED"/>
    <a:srgbClr val="CE2445"/>
    <a:srgbClr val="227587"/>
    <a:srgbClr val="666766"/>
    <a:srgbClr val="768435"/>
    <a:srgbClr val="000000"/>
    <a:srgbClr val="178C3D"/>
    <a:srgbClr val="272936"/>
    <a:srgbClr val="173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44"/>
  </p:normalViewPr>
  <p:slideViewPr>
    <p:cSldViewPr snapToGrid="0">
      <p:cViewPr varScale="1">
        <p:scale>
          <a:sx n="116" d="100"/>
          <a:sy n="116" d="100"/>
        </p:scale>
        <p:origin x="960" y="176"/>
      </p:cViewPr>
      <p:guideLst>
        <p:guide orient="horz" pos="2341"/>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handoutMaster" Target="handoutMasters/handoutMaster1.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17/06/24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17/06/2024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rgbClr val="88D5ED"/>
                </a:solidFill>
                <a:cs typeface="Segoe UI"/>
              </a:rPr>
              <a:t>Relevant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rgbClr val="88D5ED"/>
                </a:solidFill>
                <a:cs typeface="Segoe UI"/>
              </a:rPr>
              <a:t>- http://speakingjs.com/es5/ch18.html</a:t>
            </a:r>
            <a:endParaRPr lang="nl-NL" dirty="0"/>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16002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46996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66591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347633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1206375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rgbClr val="88D5ED"/>
                </a:solidFill>
                <a:cs typeface="Segoe UI"/>
              </a:rPr>
              <a:t>Relevant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solidFill>
                  <a:srgbClr val="88D5ED"/>
                </a:solidFill>
                <a:cs typeface="Segoe UI"/>
              </a:rPr>
              <a:t>- http://speakingjs.com/es5/ch18.html</a:t>
            </a:r>
            <a:endParaRPr lang="nl-NL"/>
          </a:p>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15530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359685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755418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3305374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212233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681259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50702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1012766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334607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799009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2126799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35</a:t>
            </a:fld>
            <a:endParaRPr lang="pt-BR"/>
          </a:p>
        </p:txBody>
      </p:sp>
    </p:spTree>
    <p:extLst>
      <p:ext uri="{BB962C8B-B14F-4D97-AF65-F5344CB8AC3E}">
        <p14:creationId xmlns:p14="http://schemas.microsoft.com/office/powerpoint/2010/main" val="1730212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777320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37</a:t>
            </a:fld>
            <a:endParaRPr lang="pt-BR"/>
          </a:p>
        </p:txBody>
      </p:sp>
    </p:spTree>
    <p:extLst>
      <p:ext uri="{BB962C8B-B14F-4D97-AF65-F5344CB8AC3E}">
        <p14:creationId xmlns:p14="http://schemas.microsoft.com/office/powerpoint/2010/main" val="424513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38</a:t>
            </a:fld>
            <a:endParaRPr lang="pt-BR"/>
          </a:p>
        </p:txBody>
      </p:sp>
    </p:spTree>
    <p:extLst>
      <p:ext uri="{BB962C8B-B14F-4D97-AF65-F5344CB8AC3E}">
        <p14:creationId xmlns:p14="http://schemas.microsoft.com/office/powerpoint/2010/main" val="285474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39</a:t>
            </a:fld>
            <a:endParaRPr lang="pt-BR"/>
          </a:p>
        </p:txBody>
      </p:sp>
    </p:spTree>
    <p:extLst>
      <p:ext uri="{BB962C8B-B14F-4D97-AF65-F5344CB8AC3E}">
        <p14:creationId xmlns:p14="http://schemas.microsoft.com/office/powerpoint/2010/main" val="98266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27 </a:t>
            </a:r>
            <a:r>
              <a:rPr lang="nl-NL" dirty="0" err="1"/>
              <a:t>year</a:t>
            </a:r>
            <a:r>
              <a:rPr lang="nl-NL" dirty="0"/>
              <a:t>, Amsterdam</a:t>
            </a:r>
          </a:p>
          <a:p>
            <a:pPr marL="0" lvl="0" indent="0" algn="l" rtl="0">
              <a:spcBef>
                <a:spcPts val="0"/>
              </a:spcBef>
              <a:spcAft>
                <a:spcPts val="0"/>
              </a:spcAft>
              <a:buNone/>
            </a:pPr>
            <a:r>
              <a:rPr lang="nl-NL" dirty="0"/>
              <a:t>Love </a:t>
            </a:r>
            <a:r>
              <a:rPr lang="nl-NL" dirty="0" err="1"/>
              <a:t>gaming</a:t>
            </a:r>
            <a:endParaRPr lang="nl-NL"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40</a:t>
            </a:fld>
            <a:endParaRPr lang="pt-BR"/>
          </a:p>
        </p:txBody>
      </p:sp>
    </p:spTree>
    <p:extLst>
      <p:ext uri="{BB962C8B-B14F-4D97-AF65-F5344CB8AC3E}">
        <p14:creationId xmlns:p14="http://schemas.microsoft.com/office/powerpoint/2010/main" val="1632726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42</a:t>
            </a:fld>
            <a:endParaRPr lang="pt-BR"/>
          </a:p>
        </p:txBody>
      </p:sp>
    </p:spTree>
    <p:extLst>
      <p:ext uri="{BB962C8B-B14F-4D97-AF65-F5344CB8AC3E}">
        <p14:creationId xmlns:p14="http://schemas.microsoft.com/office/powerpoint/2010/main" val="257436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45</a:t>
            </a:fld>
            <a:endParaRPr lang="pt-BR"/>
          </a:p>
        </p:txBody>
      </p:sp>
    </p:spTree>
    <p:extLst>
      <p:ext uri="{BB962C8B-B14F-4D97-AF65-F5344CB8AC3E}">
        <p14:creationId xmlns:p14="http://schemas.microsoft.com/office/powerpoint/2010/main" val="408516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74914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95933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51823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67134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135187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75401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hyperlink" Target="http://www.youtube.com/capgeminimedia"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4.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9.png"/><Relationship Id="rId1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 Id="rId1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810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prstGeom prst="rect">
            <a:avLst/>
          </a:prstGeom>
          <a:solidFill>
            <a:schemeClr val="accent4"/>
          </a:solidFill>
        </p:spPr>
        <p:txBody>
          <a:bodyPr wrap="square">
            <a:noAutofit/>
          </a:bodyPr>
          <a:lstStyle>
            <a:lvl1pPr>
              <a:defRPr>
                <a:solidFill>
                  <a:schemeClr val="bg1"/>
                </a:solidFill>
              </a:defRPr>
            </a:lvl1pPr>
          </a:lstStyle>
          <a:p>
            <a:r>
              <a:rPr lang="de-DE"/>
              <a:t>Insert picture, edit alt text and send to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prstGeom prst="rect">
            <a:avLst/>
          </a:pr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print"/>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print"/>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print"/>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print"/>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userDrawn="1"/>
        </p:nvPicPr>
        <p:blipFill>
          <a:blip r:embed="rId13"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Capgemini. All rights reserved.</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userDrawn="1"/>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Capgemini. All rights reserved.</a:t>
            </a:r>
          </a:p>
        </p:txBody>
      </p:sp>
      <p:pic>
        <p:nvPicPr>
          <p:cNvPr id="24" name="Image 23" descr="Capgemini">
            <a:extLst>
              <a:ext uri="{FF2B5EF4-FFF2-40B4-BE49-F238E27FC236}">
                <a16:creationId xmlns:a16="http://schemas.microsoft.com/office/drawing/2014/main" id="{67291309-8FC0-47AE-9F48-E59E45B7FC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2" name="Title 1">
            <a:extLst>
              <a:ext uri="{FF2B5EF4-FFF2-40B4-BE49-F238E27FC236}">
                <a16:creationId xmlns:a16="http://schemas.microsoft.com/office/drawing/2014/main" id="{4774F36F-3194-40C1-BFCB-D2FC8CB290B2}"/>
              </a:ext>
            </a:extLst>
          </p:cNvPr>
          <p:cNvSpPr>
            <a:spLocks noGrp="1"/>
          </p:cNvSpPr>
          <p:nvPr>
            <p:ph type="title" hasCustomPrompt="1"/>
          </p:nvPr>
        </p:nvSpPr>
        <p:spPr>
          <a:xfrm>
            <a:off x="191344" y="9144"/>
            <a:ext cx="3056632" cy="827568"/>
          </a:xfrm>
          <a:prstGeom prst="rect">
            <a:avLst/>
          </a:prstGeom>
        </p:spPr>
        <p:txBody>
          <a:bodyPr/>
          <a:lstStyle>
            <a:lvl1pPr algn="l">
              <a:defRPr sz="4000">
                <a:solidFill>
                  <a:schemeClr val="bg1"/>
                </a:solidFill>
              </a:defRPr>
            </a:lvl1pPr>
          </a:lstStyle>
          <a:p>
            <a:r>
              <a:rPr lang="en-US"/>
              <a:t>Agenda</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48296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84BC735E-A9A3-4A52-8056-D6C0AF2637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302107524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a:t>SECTION SUBTITLE ALL CAPs</a:t>
            </a:r>
            <a:endParaRPr lang="en-GB"/>
          </a:p>
        </p:txBody>
      </p:sp>
    </p:spTree>
    <p:extLst>
      <p:ext uri="{BB962C8B-B14F-4D97-AF65-F5344CB8AC3E}">
        <p14:creationId xmlns:p14="http://schemas.microsoft.com/office/powerpoint/2010/main" val="25089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219083458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2457725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6736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Introduction to Accessibility – Introduction to Accessibility</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pic>
        <p:nvPicPr>
          <p:cNvPr id="10" name="Picture 20">
            <a:extLst>
              <a:ext uri="{FF2B5EF4-FFF2-40B4-BE49-F238E27FC236}">
                <a16:creationId xmlns:a16="http://schemas.microsoft.com/office/drawing/2014/main" id="{09C369B7-290B-4CDF-928A-0ACB8B07CC3E}"/>
              </a:ext>
            </a:extLst>
          </p:cNvPr>
          <p:cNvPicPr>
            <a:picLocks noChangeAspect="1"/>
          </p:cNvPicPr>
          <p:nvPr userDrawn="1"/>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rcRect/>
          <a:stretch/>
        </p:blipFill>
        <p:spPr>
          <a:xfrm>
            <a:off x="10559578" y="173031"/>
            <a:ext cx="1437859" cy="444512"/>
          </a:xfrm>
          <a:prstGeom prst="rect">
            <a:avLst/>
          </a:prstGeom>
        </p:spPr>
      </p:pic>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2" r:id="rId17"/>
    <p:sldLayoutId id="2147483981" r:id="rId18"/>
    <p:sldLayoutId id="2147483983" r:id="rId19"/>
    <p:sldLayoutId id="2147483984" r:id="rId20"/>
    <p:sldLayoutId id="2147483985" r:id="rId21"/>
    <p:sldLayoutId id="2147484031" r:id="rId22"/>
    <p:sldLayoutId id="2147484035" r:id="rId23"/>
    <p:sldLayoutId id="2147484032" r:id="rId24"/>
    <p:sldLayoutId id="2147484033" r:id="rId25"/>
    <p:sldLayoutId id="2147484034" r:id="rId26"/>
    <p:sldLayoutId id="2147484036" r:id="rId2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video" Target="https://www.youtube.com/embed/dEbl5jvLKGQ?feature=oembed" TargetMode="Externa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video" Target="https://www.youtube.com/embed/wdFG-UXDmX4?feature=oembed" TargetMode="Externa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www.toegankelijkheidsverklaring.nl/register"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hyperlink" Target="https://developer.mozilla.org/en-US/docs/Web/HTML/Element/img"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developer.mozilla.org/en-US/docs/Web/Accessibility/ARIA/Roles"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mozilla.org/en-US/docs/Web/Accessibility/ARIA/Roles/alert_role"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www.lingscars.com/"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43.jpeg"/><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hyperlink" Target="https://codepen.io/adamjohnson/pen/BaJdYeE"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6096000"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6235125" y="3044953"/>
            <a:ext cx="4285169" cy="768093"/>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ctr" defTabSz="1507846" rtl="0" eaLnBrk="1" fontAlgn="auto" latinLnBrk="0" hangingPunct="1">
              <a:lnSpc>
                <a:spcPct val="100000"/>
              </a:lnSpc>
              <a:spcBef>
                <a:spcPts val="0"/>
              </a:spcBef>
              <a:spcAft>
                <a:spcPts val="0"/>
              </a:spcAft>
              <a:buClrTx/>
              <a:buSzTx/>
              <a:buFontTx/>
              <a:buNone/>
              <a:tabLst/>
              <a:defRPr/>
            </a:pPr>
            <a:r>
              <a:rPr kumimoji="0" lang="en-US" sz="4400" b="1" i="0" u="none" strike="noStrike" kern="1200" cap="all" spc="-6" normalizeH="0" baseline="0" noProof="0" dirty="0">
                <a:ln>
                  <a:noFill/>
                </a:ln>
                <a:solidFill>
                  <a:schemeClr val="bg1"/>
                </a:solidFill>
                <a:effectLst/>
                <a:uLnTx/>
                <a:uFillTx/>
                <a:latin typeface="Ubuntu Light"/>
                <a:ea typeface="+mj-ea"/>
                <a:cs typeface="Ubuntu Light"/>
              </a:rPr>
              <a:t>Accessibility</a:t>
            </a:r>
            <a:endParaRPr kumimoji="0" lang="en-US" sz="7200" b="1"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1625873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What reasons to use accessibility features?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3200" dirty="0">
                <a:solidFill>
                  <a:schemeClr val="bg1"/>
                </a:solidFill>
              </a:rPr>
              <a:t>Vision: Blind / impaired vision / Broken computer screen</a:t>
            </a:r>
          </a:p>
          <a:p>
            <a:pPr marL="342900" indent="-342900">
              <a:buFont typeface="Arial" panose="020B0604020202020204" pitchFamily="34" charset="0"/>
              <a:buChar char="•"/>
            </a:pPr>
            <a:r>
              <a:rPr lang="en-GB" sz="3200" dirty="0">
                <a:solidFill>
                  <a:schemeClr val="bg1"/>
                </a:solidFill>
              </a:rPr>
              <a:t>Motion: Loss of limbs / Muscle impairment / Broken arm</a:t>
            </a:r>
          </a:p>
          <a:p>
            <a:pPr marL="342900" indent="-342900">
              <a:buFont typeface="Arial" panose="020B0604020202020204" pitchFamily="34" charset="0"/>
              <a:buChar char="•"/>
            </a:pPr>
            <a:r>
              <a:rPr lang="en-GB" sz="3200" dirty="0">
                <a:solidFill>
                  <a:schemeClr val="bg1"/>
                </a:solidFill>
              </a:rPr>
              <a:t>Auditory: Deafness / Tinnitus  / broken speakers</a:t>
            </a:r>
          </a:p>
          <a:p>
            <a:pPr marL="342900" indent="-342900">
              <a:buFont typeface="Arial" panose="020B0604020202020204" pitchFamily="34" charset="0"/>
              <a:buChar char="•"/>
            </a:pPr>
            <a:r>
              <a:rPr lang="en-GB" sz="3200" dirty="0">
                <a:solidFill>
                  <a:schemeClr val="bg1"/>
                </a:solidFill>
              </a:rPr>
              <a:t>Cognitive: Attention disorder / Dyslexia </a:t>
            </a:r>
          </a:p>
          <a:p>
            <a:pPr marL="342900" indent="-342900">
              <a:buFont typeface="Arial" panose="020B0604020202020204" pitchFamily="34" charset="0"/>
              <a:buChar char="•"/>
            </a:pPr>
            <a:r>
              <a:rPr lang="en-GB" sz="3200" dirty="0">
                <a:solidFill>
                  <a:schemeClr val="bg1"/>
                </a:solidFill>
              </a:rPr>
              <a:t>Psychological / Medicinal / etc.</a:t>
            </a:r>
          </a:p>
          <a:p>
            <a:pPr marL="342900" indent="-342900">
              <a:buFont typeface="Arial" panose="020B0604020202020204" pitchFamily="34" charset="0"/>
              <a:buChar char="•"/>
            </a:pPr>
            <a:endParaRPr lang="en-GB" sz="3200" dirty="0">
              <a:solidFill>
                <a:schemeClr val="bg1"/>
              </a:solidFill>
            </a:endParaRPr>
          </a:p>
          <a:p>
            <a:pPr marL="342900" indent="-342900">
              <a:buFont typeface="Arial" panose="020B0604020202020204" pitchFamily="34" charset="0"/>
              <a:buChar char="•"/>
            </a:pPr>
            <a:r>
              <a:rPr lang="en-GB" sz="3200" dirty="0">
                <a:solidFill>
                  <a:schemeClr val="bg1"/>
                </a:solidFill>
              </a:rPr>
              <a:t>Conclusion: A lot of very diverse reasons!</a:t>
            </a: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460015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6">
            <a:extLst>
              <a:ext uri="{FF2B5EF4-FFF2-40B4-BE49-F238E27FC236}">
                <a16:creationId xmlns:a16="http://schemas.microsoft.com/office/drawing/2014/main" id="{07A0EF1A-88E4-4C4F-99C8-10E164BC3463}"/>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Screen readers</a:t>
            </a:r>
            <a:endParaRPr lang="en-GB" sz="3200" dirty="0">
              <a:solidFill>
                <a:schemeClr val="bg1">
                  <a:lumMod val="65000"/>
                </a:schemeClr>
              </a:solidFill>
            </a:endParaRPr>
          </a:p>
        </p:txBody>
      </p:sp>
      <p:sp>
        <p:nvSpPr>
          <p:cNvPr id="15" name="Espace réservé du texte 8">
            <a:extLst>
              <a:ext uri="{FF2B5EF4-FFF2-40B4-BE49-F238E27FC236}">
                <a16:creationId xmlns:a16="http://schemas.microsoft.com/office/drawing/2014/main" id="{40554EEF-390F-4E9C-A19B-EB48F3B60825}"/>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For who?</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People </a:t>
            </a:r>
            <a:r>
              <a:rPr kumimoji="0" lang="en-NL" sz="1600" b="0" i="0" u="none" strike="sng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with disabilities</a:t>
            </a: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that have impaired vision</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Popular screenreaders</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NVDA</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JAWS</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VoiceOver</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ChromeVox</a:t>
            </a:r>
          </a:p>
        </p:txBody>
      </p:sp>
    </p:spTree>
    <p:extLst>
      <p:ext uri="{BB962C8B-B14F-4D97-AF65-F5344CB8AC3E}">
        <p14:creationId xmlns:p14="http://schemas.microsoft.com/office/powerpoint/2010/main" val="22057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Accessible websites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chemeClr val="bg1"/>
                </a:solidFill>
              </a:rPr>
              <a:t>What kinds of disabilities are there?</a:t>
            </a:r>
          </a:p>
        </p:txBody>
      </p:sp>
      <p:pic>
        <p:nvPicPr>
          <p:cNvPr id="2" name="Online Media 1" descr="Screen Reader Demo for Digital Accessibility">
            <a:hlinkClick r:id="" action="ppaction://media"/>
            <a:extLst>
              <a:ext uri="{FF2B5EF4-FFF2-40B4-BE49-F238E27FC236}">
                <a16:creationId xmlns:a16="http://schemas.microsoft.com/office/drawing/2014/main" id="{570EB884-B535-2F76-59BF-E83C524ED39A}"/>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234915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users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dirty="0">
              <a:solidFill>
                <a:schemeClr val="bg1"/>
              </a:solidFill>
            </a:endParaRPr>
          </a:p>
        </p:txBody>
      </p:sp>
      <p:pic>
        <p:nvPicPr>
          <p:cNvPr id="2" name="Online Media 1" descr="How fast do I listen to the screen reader on my computer #shorts">
            <a:hlinkClick r:id="" action="ppaction://media"/>
            <a:extLst>
              <a:ext uri="{FF2B5EF4-FFF2-40B4-BE49-F238E27FC236}">
                <a16:creationId xmlns:a16="http://schemas.microsoft.com/office/drawing/2014/main" id="{FCAA122F-4A6B-D20F-D1DB-7D431F08D608}"/>
              </a:ext>
            </a:extLst>
          </p:cNvPr>
          <p:cNvPicPr>
            <a:picLocks noRot="1" noChangeAspect="1"/>
          </p:cNvPicPr>
          <p:nvPr>
            <a:videoFile r:link="rId1"/>
          </p:nvPr>
        </p:nvPicPr>
        <p:blipFill>
          <a:blip r:embed="rId4"/>
          <a:stretch>
            <a:fillRect/>
          </a:stretch>
        </p:blipFill>
        <p:spPr>
          <a:xfrm>
            <a:off x="4174315" y="27787"/>
            <a:ext cx="3843370" cy="6802425"/>
          </a:xfrm>
          <a:prstGeom prst="rect">
            <a:avLst/>
          </a:prstGeom>
        </p:spPr>
      </p:pic>
    </p:spTree>
    <p:extLst>
      <p:ext uri="{BB962C8B-B14F-4D97-AF65-F5344CB8AC3E}">
        <p14:creationId xmlns:p14="http://schemas.microsoft.com/office/powerpoint/2010/main" val="19258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6">
            <a:extLst>
              <a:ext uri="{FF2B5EF4-FFF2-40B4-BE49-F238E27FC236}">
                <a16:creationId xmlns:a16="http://schemas.microsoft.com/office/drawing/2014/main" id="{07A0EF1A-88E4-4C4F-99C8-10E164BC3463}"/>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Theory on Accessibility</a:t>
            </a:r>
            <a:br>
              <a:rPr lang="en-GB" sz="3200" dirty="0">
                <a:solidFill>
                  <a:schemeClr val="bg1"/>
                </a:solidFill>
              </a:rPr>
            </a:br>
            <a:r>
              <a:rPr lang="en-GB" sz="2000" dirty="0">
                <a:solidFill>
                  <a:schemeClr val="bg1">
                    <a:lumMod val="65000"/>
                  </a:schemeClr>
                </a:solidFill>
              </a:rPr>
              <a:t>What is Accessibility?</a:t>
            </a:r>
            <a:endParaRPr lang="en-GB" sz="3200" dirty="0">
              <a:solidFill>
                <a:schemeClr val="bg1">
                  <a:lumMod val="65000"/>
                </a:schemeClr>
              </a:solidFill>
            </a:endParaRPr>
          </a:p>
        </p:txBody>
      </p:sp>
      <p:sp>
        <p:nvSpPr>
          <p:cNvPr id="15" name="Espace réservé du texte 8">
            <a:extLst>
              <a:ext uri="{FF2B5EF4-FFF2-40B4-BE49-F238E27FC236}">
                <a16:creationId xmlns:a16="http://schemas.microsoft.com/office/drawing/2014/main" id="{40554EEF-390F-4E9C-A19B-EB48F3B60825}"/>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3600" dirty="0">
                <a:solidFill>
                  <a:schemeClr val="bg1"/>
                </a:solidFill>
              </a:rPr>
              <a:t>W3C</a:t>
            </a:r>
          </a:p>
          <a:p>
            <a:pPr marL="342900" indent="-342900">
              <a:buFont typeface="Arial" panose="020B0604020202020204" pitchFamily="34" charset="0"/>
              <a:buChar char="•"/>
            </a:pPr>
            <a:r>
              <a:rPr lang="en-GB" sz="3600" dirty="0">
                <a:solidFill>
                  <a:schemeClr val="bg1"/>
                </a:solidFill>
              </a:rPr>
              <a:t>WCAG 2.0 Standards</a:t>
            </a:r>
          </a:p>
          <a:p>
            <a:pPr marL="342900" indent="-342900">
              <a:buFont typeface="Arial" panose="020B0604020202020204" pitchFamily="34" charset="0"/>
              <a:buChar char="•"/>
            </a:pPr>
            <a:r>
              <a:rPr lang="en-GB" sz="3600" dirty="0">
                <a:solidFill>
                  <a:schemeClr val="bg1"/>
                </a:solidFill>
              </a:rPr>
              <a:t>Who is it for</a:t>
            </a:r>
          </a:p>
        </p:txBody>
      </p:sp>
      <p:sp>
        <p:nvSpPr>
          <p:cNvPr id="4" name="Right Triangle 3">
            <a:extLst>
              <a:ext uri="{FF2B5EF4-FFF2-40B4-BE49-F238E27FC236}">
                <a16:creationId xmlns:a16="http://schemas.microsoft.com/office/drawing/2014/main" id="{FD16A63A-A42D-36F7-5FD8-DCD2BA5D64AC}"/>
              </a:ext>
            </a:extLst>
          </p:cNvPr>
          <p:cNvSpPr/>
          <p:nvPr/>
        </p:nvSpPr>
        <p:spPr>
          <a:xfrm>
            <a:off x="5667375" y="1235993"/>
            <a:ext cx="6524625" cy="5622007"/>
          </a:xfrm>
          <a:custGeom>
            <a:avLst/>
            <a:gdLst>
              <a:gd name="connsiteX0" fmla="*/ 0 w 4953000"/>
              <a:gd name="connsiteY0" fmla="*/ 5517232 h 5517232"/>
              <a:gd name="connsiteX1" fmla="*/ 0 w 4953000"/>
              <a:gd name="connsiteY1" fmla="*/ 0 h 5517232"/>
              <a:gd name="connsiteX2" fmla="*/ 4953000 w 4953000"/>
              <a:gd name="connsiteY2" fmla="*/ 5517232 h 5517232"/>
              <a:gd name="connsiteX3" fmla="*/ 0 w 4953000"/>
              <a:gd name="connsiteY3" fmla="*/ 5517232 h 5517232"/>
              <a:gd name="connsiteX0" fmla="*/ 0 w 4953000"/>
              <a:gd name="connsiteY0" fmla="*/ 5802982 h 5802982"/>
              <a:gd name="connsiteX1" fmla="*/ 4953000 w 4953000"/>
              <a:gd name="connsiteY1" fmla="*/ 0 h 5802982"/>
              <a:gd name="connsiteX2" fmla="*/ 4953000 w 4953000"/>
              <a:gd name="connsiteY2" fmla="*/ 5802982 h 5802982"/>
              <a:gd name="connsiteX3" fmla="*/ 0 w 4953000"/>
              <a:gd name="connsiteY3" fmla="*/ 5802982 h 5802982"/>
            </a:gdLst>
            <a:ahLst/>
            <a:cxnLst>
              <a:cxn ang="0">
                <a:pos x="connsiteX0" y="connsiteY0"/>
              </a:cxn>
              <a:cxn ang="0">
                <a:pos x="connsiteX1" y="connsiteY1"/>
              </a:cxn>
              <a:cxn ang="0">
                <a:pos x="connsiteX2" y="connsiteY2"/>
              </a:cxn>
              <a:cxn ang="0">
                <a:pos x="connsiteX3" y="connsiteY3"/>
              </a:cxn>
            </a:cxnLst>
            <a:rect l="l" t="t" r="r" b="b"/>
            <a:pathLst>
              <a:path w="4953000" h="5802982">
                <a:moveTo>
                  <a:pt x="0" y="5802982"/>
                </a:moveTo>
                <a:lnTo>
                  <a:pt x="4953000" y="0"/>
                </a:lnTo>
                <a:lnTo>
                  <a:pt x="4953000" y="5802982"/>
                </a:lnTo>
                <a:lnTo>
                  <a:pt x="0" y="5802982"/>
                </a:lnTo>
                <a:close/>
              </a:path>
            </a:pathLst>
          </a:cu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5" name="Picture 2" descr="What Does A11Y Mean?">
            <a:extLst>
              <a:ext uri="{FF2B5EF4-FFF2-40B4-BE49-F238E27FC236}">
                <a16:creationId xmlns:a16="http://schemas.microsoft.com/office/drawing/2014/main" id="{8E81DA8D-8BE7-374A-6776-6AAF1D308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74" t="12810" r="8729" b="6299"/>
          <a:stretch/>
        </p:blipFill>
        <p:spPr bwMode="auto">
          <a:xfrm rot="19124438">
            <a:off x="7495615" y="3703323"/>
            <a:ext cx="4963129" cy="255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457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W3 Standards</a:t>
            </a:r>
            <a:br>
              <a:rPr lang="en-GB" sz="3200" dirty="0">
                <a:solidFill>
                  <a:schemeClr val="bg1"/>
                </a:solidFill>
              </a:rPr>
            </a:br>
            <a:r>
              <a:rPr lang="en-GB" sz="2000" dirty="0">
                <a:solidFill>
                  <a:schemeClr val="bg1">
                    <a:lumMod val="65000"/>
                  </a:schemeClr>
                </a:solidFill>
              </a:rPr>
              <a:t>Guidelines</a:t>
            </a: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Example: </a:t>
            </a:r>
            <a:r>
              <a:rPr lang="en-GB" sz="2000" dirty="0">
                <a:latin typeface="Verdana" panose="020B0604030504040204" pitchFamily="34" charset="0"/>
                <a:ea typeface="Verdana" panose="020B0604030504040204" pitchFamily="34" charset="0"/>
                <a:cs typeface="Verdana" panose="020B0604030504040204" pitchFamily="34" charset="0"/>
                <a:hlinkClick r:id="rId3"/>
              </a:rPr>
              <a:t>https://www.w3.org/WAI/standards-guidelines/wcag/</a:t>
            </a:r>
            <a:endParaRPr lang="en-GB" sz="2000" dirty="0">
              <a:latin typeface="Verdana" panose="020B0604030504040204" pitchFamily="34" charset="0"/>
              <a:ea typeface="Verdana" panose="020B0604030504040204" pitchFamily="34" charset="0"/>
              <a:cs typeface="Verdana" panose="020B0604030504040204" pitchFamily="34" charset="0"/>
            </a:endParaRPr>
          </a:p>
          <a:p>
            <a:endParaRPr lang="en-GB"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GB" dirty="0">
                <a:solidFill>
                  <a:schemeClr val="bg1"/>
                </a:solidFill>
                <a:latin typeface="Verdana" panose="020B0604030504040204" pitchFamily="34" charset="0"/>
                <a:ea typeface="Verdana" panose="020B0604030504040204" pitchFamily="34" charset="0"/>
                <a:cs typeface="Verdana" panose="020B0604030504040204" pitchFamily="34" charset="0"/>
              </a:rPr>
              <a:t>Use W3 to look up guidelines for </a:t>
            </a:r>
            <a:endParaRPr lang="en-GB" dirty="0">
              <a:solidFill>
                <a:schemeClr val="bg1"/>
              </a:solidFill>
            </a:endParaRPr>
          </a:p>
        </p:txBody>
      </p:sp>
    </p:spTree>
    <p:extLst>
      <p:ext uri="{BB962C8B-B14F-4D97-AF65-F5344CB8AC3E}">
        <p14:creationId xmlns:p14="http://schemas.microsoft.com/office/powerpoint/2010/main" val="324534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W3 Standards</a:t>
            </a:r>
            <a:br>
              <a:rPr lang="en-GB" sz="3200" dirty="0">
                <a:solidFill>
                  <a:schemeClr val="bg1"/>
                </a:solidFill>
              </a:rPr>
            </a:br>
            <a:r>
              <a:rPr lang="en-GB" sz="2000" dirty="0" err="1">
                <a:solidFill>
                  <a:schemeClr val="bg1">
                    <a:lumMod val="65000"/>
                  </a:schemeClr>
                </a:solidFill>
              </a:rPr>
              <a:t>wCAG</a:t>
            </a:r>
            <a:r>
              <a:rPr lang="en-GB" sz="2000" dirty="0">
                <a:solidFill>
                  <a:schemeClr val="bg1">
                    <a:lumMod val="65000"/>
                  </a:schemeClr>
                </a:solidFill>
              </a:rPr>
              <a:t> A, AA, AAA</a:t>
            </a: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Guidelines to indicate how accessible the website is you’re looking for</a:t>
            </a:r>
          </a:p>
          <a:p>
            <a:r>
              <a:rPr lang="en-GB" dirty="0">
                <a:solidFill>
                  <a:schemeClr val="bg1"/>
                </a:solidFill>
              </a:rPr>
              <a:t>Example: </a:t>
            </a:r>
            <a:r>
              <a:rPr lang="en-GB" sz="2000" dirty="0">
                <a:ea typeface="Verdana" panose="020B0604030504040204" pitchFamily="34" charset="0"/>
                <a:cs typeface="Verdana" panose="020B0604030504040204" pitchFamily="34" charset="0"/>
                <a:hlinkClick r:id="rId3"/>
              </a:rPr>
              <a:t>https://www.toegankelijkheidsverklaring.nl/register</a:t>
            </a:r>
            <a:endParaRPr lang="en-GB" sz="20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9057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62" b="4762"/>
          <a:stretch/>
        </p:blipFill>
        <p:spPr>
          <a:xfrm>
            <a:off x="0" y="-1720"/>
            <a:ext cx="12192000" cy="685972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6330345" y="-172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6469470" y="2432145"/>
            <a:ext cx="4285169" cy="132209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ctr" defTabSz="1507846" rtl="0" eaLnBrk="1" fontAlgn="auto" latinLnBrk="0" hangingPunct="1">
              <a:lnSpc>
                <a:spcPct val="100000"/>
              </a:lnSpc>
              <a:spcBef>
                <a:spcPts val="0"/>
              </a:spcBef>
              <a:spcAft>
                <a:spcPts val="0"/>
              </a:spcAft>
              <a:buClrTx/>
              <a:buSzTx/>
              <a:buFontTx/>
              <a:buNone/>
              <a:tabLst/>
              <a:defRPr/>
            </a:pPr>
            <a:r>
              <a:rPr kumimoji="0" lang="en-US" sz="8000" b="1" i="0" u="none" strike="noStrike" kern="1200" cap="all" spc="-6" normalizeH="0" baseline="0" noProof="0" dirty="0">
                <a:ln>
                  <a:noFill/>
                </a:ln>
                <a:solidFill>
                  <a:schemeClr val="bg1"/>
                </a:solidFill>
                <a:effectLst/>
                <a:uLnTx/>
                <a:uFillTx/>
                <a:latin typeface="Ubuntu Light"/>
                <a:ea typeface="+mj-ea"/>
                <a:cs typeface="Ubuntu Light"/>
              </a:rPr>
              <a:t>WCAG</a:t>
            </a:r>
            <a:endParaRPr kumimoji="0" lang="en-US" sz="13800" b="1"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248919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6">
            <a:extLst>
              <a:ext uri="{FF2B5EF4-FFF2-40B4-BE49-F238E27FC236}">
                <a16:creationId xmlns:a16="http://schemas.microsoft.com/office/drawing/2014/main" id="{07A0EF1A-88E4-4C4F-99C8-10E164BC3463}"/>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Four principles of WCAG</a:t>
            </a:r>
            <a:br>
              <a:rPr lang="en-GB" sz="3200" dirty="0">
                <a:solidFill>
                  <a:schemeClr val="bg1"/>
                </a:solidFill>
              </a:rPr>
            </a:br>
            <a:r>
              <a:rPr lang="en-GB" sz="2000" dirty="0">
                <a:solidFill>
                  <a:schemeClr val="bg1">
                    <a:lumMod val="65000"/>
                  </a:schemeClr>
                </a:solidFill>
              </a:rPr>
              <a:t>Four principles</a:t>
            </a:r>
            <a:endParaRPr lang="en-GB" sz="3200" dirty="0">
              <a:solidFill>
                <a:schemeClr val="bg1">
                  <a:lumMod val="65000"/>
                </a:schemeClr>
              </a:solidFill>
            </a:endParaRPr>
          </a:p>
        </p:txBody>
      </p:sp>
      <p:sp>
        <p:nvSpPr>
          <p:cNvPr id="15" name="Espace réservé du texte 8">
            <a:extLst>
              <a:ext uri="{FF2B5EF4-FFF2-40B4-BE49-F238E27FC236}">
                <a16:creationId xmlns:a16="http://schemas.microsoft.com/office/drawing/2014/main" id="{40554EEF-390F-4E9C-A19B-EB48F3B60825}"/>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solidFill>
                  <a:schemeClr val="bg1"/>
                </a:solidFill>
              </a:rPr>
              <a:t>Perceivable</a:t>
            </a:r>
          </a:p>
          <a:p>
            <a:pPr marL="635000" lvl="1" indent="-457200"/>
            <a:r>
              <a:rPr lang="en-US" dirty="0">
                <a:solidFill>
                  <a:schemeClr val="bg1"/>
                </a:solidFill>
              </a:rPr>
              <a:t>Can users perceive the content?</a:t>
            </a:r>
            <a:br>
              <a:rPr lang="en-US" dirty="0">
                <a:solidFill>
                  <a:schemeClr val="bg1"/>
                </a:solidFill>
              </a:rPr>
            </a:br>
            <a:endParaRPr lang="en-US" dirty="0">
              <a:solidFill>
                <a:schemeClr val="bg1"/>
              </a:solidFill>
            </a:endParaRPr>
          </a:p>
          <a:p>
            <a:pPr marL="457200" indent="-457200">
              <a:buFont typeface="+mj-lt"/>
              <a:buAutoNum type="arabicPeriod"/>
            </a:pPr>
            <a:r>
              <a:rPr lang="en-US" dirty="0">
                <a:solidFill>
                  <a:schemeClr val="bg1"/>
                </a:solidFill>
              </a:rPr>
              <a:t>Operable</a:t>
            </a:r>
          </a:p>
          <a:p>
            <a:pPr marL="635000" lvl="1" indent="-457200"/>
            <a:r>
              <a:rPr lang="en-US" dirty="0">
                <a:solidFill>
                  <a:schemeClr val="bg1"/>
                </a:solidFill>
              </a:rPr>
              <a:t>Can users use and navigate the application?</a:t>
            </a:r>
            <a:br>
              <a:rPr lang="en-US" dirty="0">
                <a:solidFill>
                  <a:schemeClr val="bg1"/>
                </a:solidFill>
              </a:rPr>
            </a:br>
            <a:endParaRPr lang="en-US" dirty="0">
              <a:solidFill>
                <a:schemeClr val="bg1"/>
              </a:solidFill>
            </a:endParaRPr>
          </a:p>
          <a:p>
            <a:pPr marL="457200" indent="-457200">
              <a:buFont typeface="+mj-lt"/>
              <a:buAutoNum type="arabicPeriod"/>
            </a:pPr>
            <a:r>
              <a:rPr lang="en-US" dirty="0">
                <a:solidFill>
                  <a:schemeClr val="bg1"/>
                </a:solidFill>
              </a:rPr>
              <a:t>Understandable</a:t>
            </a:r>
          </a:p>
          <a:p>
            <a:pPr marL="635000" lvl="1" indent="-457200"/>
            <a:r>
              <a:rPr lang="en-US" dirty="0">
                <a:solidFill>
                  <a:schemeClr val="bg1"/>
                </a:solidFill>
              </a:rPr>
              <a:t>Can users understand the application?</a:t>
            </a:r>
            <a:br>
              <a:rPr lang="en-US" dirty="0">
                <a:solidFill>
                  <a:schemeClr val="bg1"/>
                </a:solidFill>
              </a:rPr>
            </a:br>
            <a:endParaRPr lang="en-US" dirty="0">
              <a:solidFill>
                <a:schemeClr val="bg1"/>
              </a:solidFill>
            </a:endParaRPr>
          </a:p>
          <a:p>
            <a:pPr marL="457200" indent="-457200">
              <a:buFont typeface="+mj-lt"/>
              <a:buAutoNum type="arabicPeriod"/>
            </a:pPr>
            <a:r>
              <a:rPr lang="en-US" dirty="0">
                <a:solidFill>
                  <a:schemeClr val="bg1"/>
                </a:solidFill>
              </a:rPr>
              <a:t>Robust</a:t>
            </a:r>
          </a:p>
          <a:p>
            <a:pPr marL="635000" lvl="1" indent="-457200"/>
            <a:r>
              <a:rPr lang="en-US" dirty="0">
                <a:solidFill>
                  <a:schemeClr val="bg1"/>
                </a:solidFill>
              </a:rPr>
              <a:t>Can users use assistive technology in the application?</a:t>
            </a:r>
          </a:p>
        </p:txBody>
      </p:sp>
      <p:grpSp>
        <p:nvGrpSpPr>
          <p:cNvPr id="11" name="Group 10">
            <a:extLst>
              <a:ext uri="{FF2B5EF4-FFF2-40B4-BE49-F238E27FC236}">
                <a16:creationId xmlns:a16="http://schemas.microsoft.com/office/drawing/2014/main" id="{77EB8286-238A-6488-6A3C-D52641AAE575}"/>
              </a:ext>
            </a:extLst>
          </p:cNvPr>
          <p:cNvGrpSpPr/>
          <p:nvPr/>
        </p:nvGrpSpPr>
        <p:grpSpPr>
          <a:xfrm>
            <a:off x="10111917" y="857250"/>
            <a:ext cx="1675270" cy="5409566"/>
            <a:chOff x="7341196" y="-297311"/>
            <a:chExt cx="3852000" cy="12438382"/>
          </a:xfrm>
        </p:grpSpPr>
        <p:sp>
          <p:nvSpPr>
            <p:cNvPr id="2" name="Oval 1">
              <a:extLst>
                <a:ext uri="{FF2B5EF4-FFF2-40B4-BE49-F238E27FC236}">
                  <a16:creationId xmlns:a16="http://schemas.microsoft.com/office/drawing/2014/main" id="{BB9C1B6E-E63B-42F3-9690-67F54BECEAA9}"/>
                </a:ext>
              </a:extLst>
            </p:cNvPr>
            <p:cNvSpPr/>
            <p:nvPr/>
          </p:nvSpPr>
          <p:spPr>
            <a:xfrm>
              <a:off x="7341196" y="-297311"/>
              <a:ext cx="3852000" cy="3852000"/>
            </a:xfrm>
            <a:prstGeom prst="ellipse">
              <a:avLst/>
            </a:prstGeom>
            <a:solidFill>
              <a:srgbClr val="CE2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4" name="Picture 3">
              <a:extLst>
                <a:ext uri="{FF2B5EF4-FFF2-40B4-BE49-F238E27FC236}">
                  <a16:creationId xmlns:a16="http://schemas.microsoft.com/office/drawing/2014/main" id="{4441E67F-8E7A-A0CA-BE89-20B5646A4D17}"/>
                </a:ext>
              </a:extLst>
            </p:cNvPr>
            <p:cNvPicPr>
              <a:picLocks noChangeAspect="1"/>
            </p:cNvPicPr>
            <p:nvPr/>
          </p:nvPicPr>
          <p:blipFill rotWithShape="1">
            <a:blip r:embed="rId2"/>
            <a:srcRect l="10110" t="2881" r="10667" b="1513"/>
            <a:stretch/>
          </p:blipFill>
          <p:spPr>
            <a:xfrm>
              <a:off x="8467321" y="675543"/>
              <a:ext cx="1599748" cy="1906292"/>
            </a:xfrm>
            <a:prstGeom prst="rect">
              <a:avLst/>
            </a:prstGeom>
          </p:spPr>
        </p:pic>
        <p:sp>
          <p:nvSpPr>
            <p:cNvPr id="5" name="Oval 4">
              <a:extLst>
                <a:ext uri="{FF2B5EF4-FFF2-40B4-BE49-F238E27FC236}">
                  <a16:creationId xmlns:a16="http://schemas.microsoft.com/office/drawing/2014/main" id="{BC97B366-2F21-8B7E-150D-6E06EB968C70}"/>
                </a:ext>
              </a:extLst>
            </p:cNvPr>
            <p:cNvSpPr/>
            <p:nvPr/>
          </p:nvSpPr>
          <p:spPr>
            <a:xfrm>
              <a:off x="7341196" y="2581835"/>
              <a:ext cx="3852000" cy="3852000"/>
            </a:xfrm>
            <a:prstGeom prst="ellipse">
              <a:avLst/>
            </a:prstGeom>
            <a:solidFill>
              <a:srgbClr val="227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6" name="Picture 5">
              <a:extLst>
                <a:ext uri="{FF2B5EF4-FFF2-40B4-BE49-F238E27FC236}">
                  <a16:creationId xmlns:a16="http://schemas.microsoft.com/office/drawing/2014/main" id="{55846A18-78B9-6E57-3B35-039A552FD82A}"/>
                </a:ext>
              </a:extLst>
            </p:cNvPr>
            <p:cNvPicPr>
              <a:picLocks noChangeAspect="1"/>
            </p:cNvPicPr>
            <p:nvPr/>
          </p:nvPicPr>
          <p:blipFill rotWithShape="1">
            <a:blip r:embed="rId3"/>
            <a:srcRect l="2078" r="3239" b="4180"/>
            <a:stretch/>
          </p:blipFill>
          <p:spPr>
            <a:xfrm>
              <a:off x="8355724" y="3529586"/>
              <a:ext cx="1863844" cy="1886219"/>
            </a:xfrm>
            <a:prstGeom prst="rect">
              <a:avLst/>
            </a:prstGeom>
          </p:spPr>
        </p:pic>
        <p:sp>
          <p:nvSpPr>
            <p:cNvPr id="7" name="Oval 6">
              <a:extLst>
                <a:ext uri="{FF2B5EF4-FFF2-40B4-BE49-F238E27FC236}">
                  <a16:creationId xmlns:a16="http://schemas.microsoft.com/office/drawing/2014/main" id="{5F27150C-37CA-39DB-AADA-47D856C24410}"/>
                </a:ext>
              </a:extLst>
            </p:cNvPr>
            <p:cNvSpPr/>
            <p:nvPr/>
          </p:nvSpPr>
          <p:spPr>
            <a:xfrm>
              <a:off x="7341196" y="5416355"/>
              <a:ext cx="3852000" cy="3852000"/>
            </a:xfrm>
            <a:prstGeom prst="ellipse">
              <a:avLst/>
            </a:prstGeom>
            <a:solidFill>
              <a:srgbClr val="666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8" name="Picture 7">
              <a:extLst>
                <a:ext uri="{FF2B5EF4-FFF2-40B4-BE49-F238E27FC236}">
                  <a16:creationId xmlns:a16="http://schemas.microsoft.com/office/drawing/2014/main" id="{45E81283-B764-81D7-E4E1-3F5E7053BC7D}"/>
                </a:ext>
              </a:extLst>
            </p:cNvPr>
            <p:cNvPicPr>
              <a:picLocks noChangeAspect="1"/>
            </p:cNvPicPr>
            <p:nvPr/>
          </p:nvPicPr>
          <p:blipFill rotWithShape="1">
            <a:blip r:embed="rId4"/>
            <a:srcRect r="3996" b="2212"/>
            <a:stretch/>
          </p:blipFill>
          <p:spPr>
            <a:xfrm>
              <a:off x="8340569" y="6364106"/>
              <a:ext cx="1853253" cy="1924965"/>
            </a:xfrm>
            <a:prstGeom prst="rect">
              <a:avLst/>
            </a:prstGeom>
          </p:spPr>
        </p:pic>
        <p:sp>
          <p:nvSpPr>
            <p:cNvPr id="9" name="Oval 8">
              <a:extLst>
                <a:ext uri="{FF2B5EF4-FFF2-40B4-BE49-F238E27FC236}">
                  <a16:creationId xmlns:a16="http://schemas.microsoft.com/office/drawing/2014/main" id="{C689AC49-64D0-D205-159B-5A4B6DF0B80F}"/>
                </a:ext>
              </a:extLst>
            </p:cNvPr>
            <p:cNvSpPr/>
            <p:nvPr/>
          </p:nvSpPr>
          <p:spPr>
            <a:xfrm>
              <a:off x="7341196" y="8289071"/>
              <a:ext cx="3852000" cy="3852000"/>
            </a:xfrm>
            <a:prstGeom prst="ellipse">
              <a:avLst/>
            </a:prstGeom>
            <a:solidFill>
              <a:srgbClr val="7684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10" name="Picture 9">
              <a:extLst>
                <a:ext uri="{FF2B5EF4-FFF2-40B4-BE49-F238E27FC236}">
                  <a16:creationId xmlns:a16="http://schemas.microsoft.com/office/drawing/2014/main" id="{A48A4256-0B21-B65D-4B0E-1981F4ED170C}"/>
                </a:ext>
              </a:extLst>
            </p:cNvPr>
            <p:cNvPicPr>
              <a:picLocks noChangeAspect="1"/>
            </p:cNvPicPr>
            <p:nvPr/>
          </p:nvPicPr>
          <p:blipFill rotWithShape="1">
            <a:blip r:embed="rId5"/>
            <a:srcRect l="10942" t="1488" r="11096" b="2212"/>
            <a:stretch/>
          </p:blipFill>
          <p:spPr>
            <a:xfrm>
              <a:off x="8467322" y="9227046"/>
              <a:ext cx="1599747" cy="1976050"/>
            </a:xfrm>
            <a:prstGeom prst="rect">
              <a:avLst/>
            </a:prstGeom>
          </p:spPr>
        </p:pic>
      </p:grpSp>
    </p:spTree>
    <p:extLst>
      <p:ext uri="{BB962C8B-B14F-4D97-AF65-F5344CB8AC3E}">
        <p14:creationId xmlns:p14="http://schemas.microsoft.com/office/powerpoint/2010/main" val="360279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64120" y="3383507"/>
            <a:ext cx="4285169" cy="829649"/>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ctr" defTabSz="1507846" rtl="0" eaLnBrk="1" fontAlgn="auto" latinLnBrk="0" hangingPunct="1">
              <a:lnSpc>
                <a:spcPct val="100000"/>
              </a:lnSpc>
              <a:spcBef>
                <a:spcPts val="0"/>
              </a:spcBef>
              <a:spcAft>
                <a:spcPts val="0"/>
              </a:spcAft>
              <a:buClrTx/>
              <a:buSzTx/>
              <a:buFontTx/>
              <a:buNone/>
              <a:tabLst/>
              <a:defRPr/>
            </a:pPr>
            <a:r>
              <a:rPr kumimoji="0" lang="en-US" sz="4800" b="1" i="0" u="none" strike="noStrike" kern="1200" cap="all" spc="-6" normalizeH="0" baseline="0" noProof="0" dirty="0">
                <a:ln>
                  <a:noFill/>
                </a:ln>
                <a:solidFill>
                  <a:schemeClr val="bg1"/>
                </a:solidFill>
                <a:effectLst/>
                <a:uLnTx/>
                <a:uFillTx/>
                <a:latin typeface="Ubuntu Light"/>
                <a:ea typeface="+mj-ea"/>
                <a:cs typeface="Ubuntu Light"/>
              </a:rPr>
              <a:t>WCAG</a:t>
            </a:r>
            <a:endParaRPr kumimoji="0" lang="en-US" sz="7200" b="1"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5" name="Picture Placeholder 4">
            <a:extLst>
              <a:ext uri="{FF2B5EF4-FFF2-40B4-BE49-F238E27FC236}">
                <a16:creationId xmlns:a16="http://schemas.microsoft.com/office/drawing/2014/main" id="{DB7C699F-E3A7-E0B8-9A79-DCE839649596}"/>
              </a:ext>
            </a:extLst>
          </p:cNvPr>
          <p:cNvSpPr>
            <a:spLocks noGrp="1"/>
          </p:cNvSpPr>
          <p:nvPr>
            <p:ph type="pic" sz="quarter" idx="13"/>
          </p:nvPr>
        </p:nvSpPr>
        <p:spPr/>
        <p:txBody>
          <a:bodyPr/>
          <a:lstStyle/>
          <a:p>
            <a:endParaRPr lang="nl-NL"/>
          </a:p>
        </p:txBody>
      </p:sp>
      <p:pic>
        <p:nvPicPr>
          <p:cNvPr id="6" name="Picture 2">
            <a:extLst>
              <a:ext uri="{FF2B5EF4-FFF2-40B4-BE49-F238E27FC236}">
                <a16:creationId xmlns:a16="http://schemas.microsoft.com/office/drawing/2014/main" id="{480A9A7F-7DAA-A11C-BE31-43C8E64BE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12" b="7812"/>
          <a:stretch/>
        </p:blipFill>
        <p:spPr bwMode="auto">
          <a:xfrm>
            <a:off x="20" y="-1720"/>
            <a:ext cx="12191980" cy="6857999"/>
          </a:xfrm>
          <a:prstGeom prst="rect">
            <a:avLst/>
          </a:prstGeom>
          <a:solidFill>
            <a:schemeClr val="tx1"/>
          </a:solid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764120"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7" name="object 5">
            <a:extLst>
              <a:ext uri="{FF2B5EF4-FFF2-40B4-BE49-F238E27FC236}">
                <a16:creationId xmlns:a16="http://schemas.microsoft.com/office/drawing/2014/main" id="{0EE38D3E-2BA6-3201-75AE-6395E61EF0A3}"/>
              </a:ext>
            </a:extLst>
          </p:cNvPr>
          <p:cNvSpPr txBox="1">
            <a:spLocks/>
          </p:cNvSpPr>
          <p:nvPr/>
        </p:nvSpPr>
        <p:spPr>
          <a:xfrm>
            <a:off x="1903245" y="2196847"/>
            <a:ext cx="4285169" cy="2460864"/>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gn="ctr">
              <a:lnSpc>
                <a:spcPct val="100000"/>
              </a:lnSpc>
              <a:spcBef>
                <a:spcPts val="0"/>
              </a:spcBef>
              <a:defRPr/>
            </a:pPr>
            <a:r>
              <a:rPr lang="nl-NL" sz="4800" b="1" spc="-6" dirty="0"/>
              <a:t>Accessible</a:t>
            </a:r>
          </a:p>
          <a:p>
            <a:pPr marL="7701" marR="3081" algn="ctr">
              <a:lnSpc>
                <a:spcPct val="100000"/>
              </a:lnSpc>
              <a:spcBef>
                <a:spcPts val="0"/>
              </a:spcBef>
              <a:defRPr/>
            </a:pPr>
            <a:r>
              <a:rPr lang="nl-NL" sz="10600" b="1" spc="-6" dirty="0"/>
              <a:t>Code</a:t>
            </a:r>
            <a:endParaRPr lang="nl-NL" sz="10600" b="1" dirty="0"/>
          </a:p>
        </p:txBody>
      </p:sp>
    </p:spTree>
    <p:extLst>
      <p:ext uri="{BB962C8B-B14F-4D97-AF65-F5344CB8AC3E}">
        <p14:creationId xmlns:p14="http://schemas.microsoft.com/office/powerpoint/2010/main" val="266804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sclaimer Royalty-Free Images, Stock Photos &amp; Pictures | Shutterstock">
            <a:extLst>
              <a:ext uri="{FF2B5EF4-FFF2-40B4-BE49-F238E27FC236}">
                <a16:creationId xmlns:a16="http://schemas.microsoft.com/office/drawing/2014/main" id="{1C11DEE2-B6E5-3D4A-95F7-44B962E8D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21" y="6038985"/>
            <a:ext cx="1236133" cy="570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5C5D8C-C53D-973A-3856-497FA243CB8D}"/>
              </a:ext>
            </a:extLst>
          </p:cNvPr>
          <p:cNvPicPr>
            <a:picLocks noChangeAspect="1"/>
          </p:cNvPicPr>
          <p:nvPr/>
        </p:nvPicPr>
        <p:blipFill>
          <a:blip r:embed="rId4"/>
          <a:stretch>
            <a:fillRect/>
          </a:stretch>
        </p:blipFill>
        <p:spPr>
          <a:xfrm>
            <a:off x="228821" y="248334"/>
            <a:ext cx="5917980" cy="2472817"/>
          </a:xfrm>
          <a:prstGeom prst="rect">
            <a:avLst/>
          </a:prstGeom>
        </p:spPr>
      </p:pic>
      <p:pic>
        <p:nvPicPr>
          <p:cNvPr id="7" name="Picture 2" descr="cheerful young man waving hand and smiling at camera isolated on white  Stock Photo - Alamy">
            <a:extLst>
              <a:ext uri="{FF2B5EF4-FFF2-40B4-BE49-F238E27FC236}">
                <a16:creationId xmlns:a16="http://schemas.microsoft.com/office/drawing/2014/main" id="{76EAE4E7-4442-2661-7F51-5448528E13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59"/>
          <a:stretch/>
        </p:blipFill>
        <p:spPr bwMode="auto">
          <a:xfrm>
            <a:off x="6908800" y="1167364"/>
            <a:ext cx="3625238" cy="54423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miling for a picture&#10;&#10;Description automatically generated">
            <a:extLst>
              <a:ext uri="{FF2B5EF4-FFF2-40B4-BE49-F238E27FC236}">
                <a16:creationId xmlns:a16="http://schemas.microsoft.com/office/drawing/2014/main" id="{D3D58BA2-16C3-3AB0-A790-DA25C446834B}"/>
              </a:ext>
            </a:extLst>
          </p:cNvPr>
          <p:cNvPicPr>
            <a:picLocks noChangeAspect="1"/>
          </p:cNvPicPr>
          <p:nvPr/>
        </p:nvPicPr>
        <p:blipFill rotWithShape="1">
          <a:blip r:embed="rId6">
            <a:extLst>
              <a:ext uri="{28A0092B-C50C-407E-A947-70E740481C1C}">
                <a14:useLocalDpi xmlns:a14="http://schemas.microsoft.com/office/drawing/2010/main" val="0"/>
              </a:ext>
            </a:extLst>
          </a:blip>
          <a:srcRect l="26113" r="25816" b="26304"/>
          <a:stretch/>
        </p:blipFill>
        <p:spPr>
          <a:xfrm rot="570618">
            <a:off x="8448904" y="2108396"/>
            <a:ext cx="1043797" cy="1381448"/>
          </a:xfrm>
          <a:prstGeom prst="rect">
            <a:avLst/>
          </a:prstGeom>
        </p:spPr>
      </p:pic>
    </p:spTree>
    <p:extLst>
      <p:ext uri="{BB962C8B-B14F-4D97-AF65-F5344CB8AC3E}">
        <p14:creationId xmlns:p14="http://schemas.microsoft.com/office/powerpoint/2010/main" val="413072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Semantic HTML</a:t>
            </a:r>
            <a:br>
              <a:rPr lang="en-GB" sz="3200" dirty="0">
                <a:solidFill>
                  <a:schemeClr val="bg1"/>
                </a:solidFill>
              </a:rPr>
            </a:br>
            <a:r>
              <a:rPr lang="en-GB" sz="2000" dirty="0">
                <a:solidFill>
                  <a:schemeClr val="bg1">
                    <a:lumMod val="65000"/>
                  </a:schemeClr>
                </a:solidFill>
              </a:rPr>
              <a:t>Semantic and non-semantic</a:t>
            </a:r>
            <a:endParaRPr lang="en-GB" sz="3200" dirty="0">
              <a:solidFill>
                <a:schemeClr val="bg1"/>
              </a:solidFill>
            </a:endParaRPr>
          </a:p>
        </p:txBody>
      </p:sp>
    </p:spTree>
    <p:extLst>
      <p:ext uri="{BB962C8B-B14F-4D97-AF65-F5344CB8AC3E}">
        <p14:creationId xmlns:p14="http://schemas.microsoft.com/office/powerpoint/2010/main" val="213183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Semantic HTML</a:t>
            </a:r>
            <a:br>
              <a:rPr lang="en-GB" sz="3200" dirty="0">
                <a:solidFill>
                  <a:schemeClr val="bg1"/>
                </a:solidFill>
              </a:rPr>
            </a:br>
            <a:r>
              <a:rPr lang="en-GB" sz="2000" dirty="0">
                <a:solidFill>
                  <a:schemeClr val="bg1">
                    <a:lumMod val="65000"/>
                  </a:schemeClr>
                </a:solidFill>
              </a:rPr>
              <a:t>Semantic and non-semantic</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483643"/>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Non-semantic HTML</a:t>
            </a:r>
            <a:b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NL" sz="16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Tells nothing about the content</a:t>
            </a:r>
            <a:br>
              <a:rPr lang="en-US" dirty="0">
                <a:solidFill>
                  <a:schemeClr val="bg1"/>
                </a:solidFill>
              </a:rPr>
            </a:b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Semantic HTML</a:t>
            </a:r>
            <a:b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NL" sz="16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Clearly defines its content</a:t>
            </a:r>
            <a:endParaRPr kumimoji="0" lang="nl-NL" sz="16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endParaRPr lang="nl-NL" dirty="0">
              <a:solidFill>
                <a:schemeClr val="bg1"/>
              </a:solidFill>
            </a:endParaRPr>
          </a:p>
        </p:txBody>
      </p:sp>
      <p:sp>
        <p:nvSpPr>
          <p:cNvPr id="8" name="TextBox 7">
            <a:extLst>
              <a:ext uri="{FF2B5EF4-FFF2-40B4-BE49-F238E27FC236}">
                <a16:creationId xmlns:a16="http://schemas.microsoft.com/office/drawing/2014/main" id="{18B91921-23D5-011F-888F-C60DC6B7CA06}"/>
              </a:ext>
            </a:extLst>
          </p:cNvPr>
          <p:cNvSpPr txBox="1"/>
          <p:nvPr/>
        </p:nvSpPr>
        <p:spPr>
          <a:xfrm>
            <a:off x="1108656" y="2560510"/>
            <a:ext cx="4770043" cy="769441"/>
          </a:xfrm>
          <a:prstGeom prst="rect">
            <a:avLst/>
          </a:prstGeom>
          <a:solidFill>
            <a:srgbClr val="000000"/>
          </a:solidFill>
          <a:ln w="76200">
            <a:solidFill>
              <a:srgbClr val="000000"/>
            </a:solidFill>
          </a:ln>
        </p:spPr>
        <p:txBody>
          <a:bodyPr wrap="square" anchor="ctr">
            <a:spAutoFit/>
          </a:bodyPr>
          <a:lstStyle/>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span</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p:txBody>
      </p:sp>
      <p:sp>
        <p:nvSpPr>
          <p:cNvPr id="11" name="TextBox 10">
            <a:extLst>
              <a:ext uri="{FF2B5EF4-FFF2-40B4-BE49-F238E27FC236}">
                <a16:creationId xmlns:a16="http://schemas.microsoft.com/office/drawing/2014/main" id="{18D1065E-F4BE-63AC-4232-893D6B448B24}"/>
              </a:ext>
            </a:extLst>
          </p:cNvPr>
          <p:cNvSpPr txBox="1"/>
          <p:nvPr/>
        </p:nvSpPr>
        <p:spPr>
          <a:xfrm>
            <a:off x="404813" y="4922158"/>
            <a:ext cx="576064" cy="1107996"/>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p:txBody>
      </p:sp>
      <p:sp>
        <p:nvSpPr>
          <p:cNvPr id="13" name="TextBox 12">
            <a:extLst>
              <a:ext uri="{FF2B5EF4-FFF2-40B4-BE49-F238E27FC236}">
                <a16:creationId xmlns:a16="http://schemas.microsoft.com/office/drawing/2014/main" id="{6B31F27A-E177-F334-5CBA-D3439019516B}"/>
              </a:ext>
            </a:extLst>
          </p:cNvPr>
          <p:cNvSpPr txBox="1"/>
          <p:nvPr/>
        </p:nvSpPr>
        <p:spPr>
          <a:xfrm>
            <a:off x="1108656" y="4922158"/>
            <a:ext cx="4770043" cy="1107996"/>
          </a:xfrm>
          <a:prstGeom prst="rect">
            <a:avLst/>
          </a:prstGeom>
          <a:solidFill>
            <a:srgbClr val="000000"/>
          </a:solidFill>
          <a:ln w="76200">
            <a:solidFill>
              <a:srgbClr val="000000"/>
            </a:solidFill>
          </a:ln>
        </p:spPr>
        <p:txBody>
          <a:bodyPr wrap="square" anchor="ctr">
            <a:spAutoFit/>
          </a:bodyPr>
          <a:lstStyle/>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form</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table</a:t>
            </a:r>
            <a:r>
              <a:rPr lang="en-GB" sz="2200" dirty="0">
                <a:solidFill>
                  <a:srgbClr val="939293"/>
                </a:solidFill>
                <a:latin typeface="Consolas" panose="020B0609020204030204" pitchFamily="49" charset="0"/>
              </a:rPr>
              <a:t>&gt;</a:t>
            </a:r>
            <a:br>
              <a:rPr lang="en-GB" sz="2200" dirty="0">
                <a:solidFill>
                  <a:srgbClr val="939293"/>
                </a:solidFill>
                <a:latin typeface="Consolas" panose="020B0609020204030204" pitchFamily="49" charset="0"/>
              </a:rPr>
            </a:br>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article</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p:txBody>
      </p:sp>
      <p:sp>
        <p:nvSpPr>
          <p:cNvPr id="15" name="TextBox 14">
            <a:extLst>
              <a:ext uri="{FF2B5EF4-FFF2-40B4-BE49-F238E27FC236}">
                <a16:creationId xmlns:a16="http://schemas.microsoft.com/office/drawing/2014/main" id="{7703DF8E-8038-B107-109F-D726BFCCD44F}"/>
              </a:ext>
            </a:extLst>
          </p:cNvPr>
          <p:cNvSpPr txBox="1"/>
          <p:nvPr/>
        </p:nvSpPr>
        <p:spPr>
          <a:xfrm>
            <a:off x="404813" y="2560509"/>
            <a:ext cx="576064" cy="769441"/>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p:txBody>
      </p:sp>
      <p:grpSp>
        <p:nvGrpSpPr>
          <p:cNvPr id="12" name="Group 11">
            <a:extLst>
              <a:ext uri="{FF2B5EF4-FFF2-40B4-BE49-F238E27FC236}">
                <a16:creationId xmlns:a16="http://schemas.microsoft.com/office/drawing/2014/main" id="{2E57C01F-94FE-0F80-7898-F20EC9805E85}"/>
              </a:ext>
            </a:extLst>
          </p:cNvPr>
          <p:cNvGrpSpPr/>
          <p:nvPr/>
        </p:nvGrpSpPr>
        <p:grpSpPr>
          <a:xfrm>
            <a:off x="7643748" y="1361313"/>
            <a:ext cx="3708837" cy="4668841"/>
            <a:chOff x="7643748" y="1486049"/>
            <a:chExt cx="2853825" cy="3592516"/>
          </a:xfrm>
        </p:grpSpPr>
        <p:sp>
          <p:nvSpPr>
            <p:cNvPr id="3" name="Rectangle 2">
              <a:extLst>
                <a:ext uri="{FF2B5EF4-FFF2-40B4-BE49-F238E27FC236}">
                  <a16:creationId xmlns:a16="http://schemas.microsoft.com/office/drawing/2014/main" id="{76A5F4A4-3A74-60E9-E473-73565FA2698A}"/>
                </a:ext>
              </a:extLst>
            </p:cNvPr>
            <p:cNvSpPr/>
            <p:nvPr/>
          </p:nvSpPr>
          <p:spPr>
            <a:xfrm>
              <a:off x="7643750" y="2587902"/>
              <a:ext cx="1766001" cy="9239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4" name="Rectangle 3">
              <a:extLst>
                <a:ext uri="{FF2B5EF4-FFF2-40B4-BE49-F238E27FC236}">
                  <a16:creationId xmlns:a16="http://schemas.microsoft.com/office/drawing/2014/main" id="{F1811DCD-96C9-EDE3-2104-2D8259BD7440}"/>
                </a:ext>
              </a:extLst>
            </p:cNvPr>
            <p:cNvSpPr/>
            <p:nvPr/>
          </p:nvSpPr>
          <p:spPr>
            <a:xfrm>
              <a:off x="7643750" y="3597552"/>
              <a:ext cx="1766001" cy="9239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5" name="Rectangle 4">
              <a:extLst>
                <a:ext uri="{FF2B5EF4-FFF2-40B4-BE49-F238E27FC236}">
                  <a16:creationId xmlns:a16="http://schemas.microsoft.com/office/drawing/2014/main" id="{3B881BA0-301B-EF2C-90AB-34975D55FFA4}"/>
                </a:ext>
              </a:extLst>
            </p:cNvPr>
            <p:cNvSpPr/>
            <p:nvPr/>
          </p:nvSpPr>
          <p:spPr>
            <a:xfrm>
              <a:off x="9486793" y="2587902"/>
              <a:ext cx="1010780" cy="19335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6" name="Rectangle 5">
              <a:extLst>
                <a:ext uri="{FF2B5EF4-FFF2-40B4-BE49-F238E27FC236}">
                  <a16:creationId xmlns:a16="http://schemas.microsoft.com/office/drawing/2014/main" id="{1C591173-CE3A-A888-CF31-8ABBFC9B2556}"/>
                </a:ext>
              </a:extLst>
            </p:cNvPr>
            <p:cNvSpPr/>
            <p:nvPr/>
          </p:nvSpPr>
          <p:spPr>
            <a:xfrm>
              <a:off x="7643749" y="2033736"/>
              <a:ext cx="2853823" cy="46196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9" name="Rectangle 8">
              <a:extLst>
                <a:ext uri="{FF2B5EF4-FFF2-40B4-BE49-F238E27FC236}">
                  <a16:creationId xmlns:a16="http://schemas.microsoft.com/office/drawing/2014/main" id="{1002C87F-B30B-EA80-716F-414F1317A9CE}"/>
                </a:ext>
              </a:extLst>
            </p:cNvPr>
            <p:cNvSpPr/>
            <p:nvPr/>
          </p:nvSpPr>
          <p:spPr>
            <a:xfrm>
              <a:off x="7643748" y="1486049"/>
              <a:ext cx="2853823" cy="46196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0" name="Rectangle 9">
              <a:extLst>
                <a:ext uri="{FF2B5EF4-FFF2-40B4-BE49-F238E27FC236}">
                  <a16:creationId xmlns:a16="http://schemas.microsoft.com/office/drawing/2014/main" id="{4A2754F5-4499-A942-6D6A-3A0E637B2B56}"/>
                </a:ext>
              </a:extLst>
            </p:cNvPr>
            <p:cNvSpPr/>
            <p:nvPr/>
          </p:nvSpPr>
          <p:spPr>
            <a:xfrm>
              <a:off x="7643748" y="4616603"/>
              <a:ext cx="2853823" cy="46196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grpSp>
      <p:sp>
        <p:nvSpPr>
          <p:cNvPr id="14" name="TextBox 13">
            <a:extLst>
              <a:ext uri="{FF2B5EF4-FFF2-40B4-BE49-F238E27FC236}">
                <a16:creationId xmlns:a16="http://schemas.microsoft.com/office/drawing/2014/main" id="{84973902-17B8-037F-22C8-94BB70AE3462}"/>
              </a:ext>
            </a:extLst>
          </p:cNvPr>
          <p:cNvSpPr txBox="1"/>
          <p:nvPr/>
        </p:nvSpPr>
        <p:spPr>
          <a:xfrm>
            <a:off x="7643748" y="1483643"/>
            <a:ext cx="3708833"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header</a:t>
            </a:r>
            <a:r>
              <a:rPr lang="nl-NL" dirty="0">
                <a:solidFill>
                  <a:schemeClr val="bg1"/>
                </a:solidFill>
                <a:latin typeface="Consolas" panose="020B0609020204030204" pitchFamily="49" charset="0"/>
              </a:rPr>
              <a:t>&gt;</a:t>
            </a:r>
          </a:p>
        </p:txBody>
      </p:sp>
      <p:sp>
        <p:nvSpPr>
          <p:cNvPr id="17" name="TextBox 16">
            <a:extLst>
              <a:ext uri="{FF2B5EF4-FFF2-40B4-BE49-F238E27FC236}">
                <a16:creationId xmlns:a16="http://schemas.microsoft.com/office/drawing/2014/main" id="{EBB8FA2E-76BE-FCA3-94BA-4043EFF4B8CB}"/>
              </a:ext>
            </a:extLst>
          </p:cNvPr>
          <p:cNvSpPr txBox="1"/>
          <p:nvPr/>
        </p:nvSpPr>
        <p:spPr>
          <a:xfrm>
            <a:off x="7643748" y="2199629"/>
            <a:ext cx="3708833"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nav</a:t>
            </a:r>
            <a:r>
              <a:rPr lang="nl-NL" dirty="0">
                <a:solidFill>
                  <a:schemeClr val="bg1"/>
                </a:solidFill>
                <a:latin typeface="Consolas" panose="020B0609020204030204" pitchFamily="49" charset="0"/>
              </a:rPr>
              <a:t>&gt;</a:t>
            </a:r>
          </a:p>
        </p:txBody>
      </p:sp>
      <p:sp>
        <p:nvSpPr>
          <p:cNvPr id="18" name="TextBox 17">
            <a:extLst>
              <a:ext uri="{FF2B5EF4-FFF2-40B4-BE49-F238E27FC236}">
                <a16:creationId xmlns:a16="http://schemas.microsoft.com/office/drawing/2014/main" id="{9ED413C2-3E90-E559-51CF-752CE9AF4A15}"/>
              </a:ext>
            </a:extLst>
          </p:cNvPr>
          <p:cNvSpPr txBox="1"/>
          <p:nvPr/>
        </p:nvSpPr>
        <p:spPr>
          <a:xfrm>
            <a:off x="7653273" y="3206999"/>
            <a:ext cx="2295099"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section</a:t>
            </a:r>
            <a:r>
              <a:rPr lang="nl-NL" dirty="0">
                <a:solidFill>
                  <a:schemeClr val="bg1"/>
                </a:solidFill>
                <a:latin typeface="Consolas" panose="020B0609020204030204" pitchFamily="49" charset="0"/>
              </a:rPr>
              <a:t>&gt;</a:t>
            </a:r>
          </a:p>
        </p:txBody>
      </p:sp>
      <p:sp>
        <p:nvSpPr>
          <p:cNvPr id="23" name="TextBox 22">
            <a:extLst>
              <a:ext uri="{FF2B5EF4-FFF2-40B4-BE49-F238E27FC236}">
                <a16:creationId xmlns:a16="http://schemas.microsoft.com/office/drawing/2014/main" id="{F2D920E6-6C8C-B781-58AD-7617805EBD75}"/>
              </a:ext>
            </a:extLst>
          </p:cNvPr>
          <p:cNvSpPr txBox="1"/>
          <p:nvPr/>
        </p:nvSpPr>
        <p:spPr>
          <a:xfrm>
            <a:off x="7653272" y="4511025"/>
            <a:ext cx="2295099"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section</a:t>
            </a:r>
            <a:r>
              <a:rPr lang="nl-NL" dirty="0">
                <a:solidFill>
                  <a:schemeClr val="bg1"/>
                </a:solidFill>
                <a:latin typeface="Consolas" panose="020B0609020204030204" pitchFamily="49" charset="0"/>
              </a:rPr>
              <a:t>&gt;</a:t>
            </a:r>
          </a:p>
        </p:txBody>
      </p:sp>
      <p:sp>
        <p:nvSpPr>
          <p:cNvPr id="25" name="TextBox 24">
            <a:extLst>
              <a:ext uri="{FF2B5EF4-FFF2-40B4-BE49-F238E27FC236}">
                <a16:creationId xmlns:a16="http://schemas.microsoft.com/office/drawing/2014/main" id="{6080EE28-A148-E5D2-A5D4-C4A662F3E170}"/>
              </a:ext>
            </a:extLst>
          </p:cNvPr>
          <p:cNvSpPr txBox="1"/>
          <p:nvPr/>
        </p:nvSpPr>
        <p:spPr>
          <a:xfrm>
            <a:off x="10038973" y="3889595"/>
            <a:ext cx="1313608"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aside</a:t>
            </a:r>
            <a:r>
              <a:rPr lang="nl-NL" dirty="0">
                <a:solidFill>
                  <a:schemeClr val="bg1"/>
                </a:solidFill>
                <a:latin typeface="Consolas" panose="020B0609020204030204" pitchFamily="49" charset="0"/>
              </a:rPr>
              <a:t>&gt;</a:t>
            </a:r>
          </a:p>
        </p:txBody>
      </p:sp>
      <p:sp>
        <p:nvSpPr>
          <p:cNvPr id="27" name="TextBox 26">
            <a:extLst>
              <a:ext uri="{FF2B5EF4-FFF2-40B4-BE49-F238E27FC236}">
                <a16:creationId xmlns:a16="http://schemas.microsoft.com/office/drawing/2014/main" id="{5F68D3E0-8583-5E44-CD3A-96585F8E2F4F}"/>
              </a:ext>
            </a:extLst>
          </p:cNvPr>
          <p:cNvSpPr txBox="1"/>
          <p:nvPr/>
        </p:nvSpPr>
        <p:spPr>
          <a:xfrm>
            <a:off x="7652896" y="5541557"/>
            <a:ext cx="3708833" cy="369332"/>
          </a:xfrm>
          <a:prstGeom prst="rect">
            <a:avLst/>
          </a:prstGeom>
          <a:noFill/>
        </p:spPr>
        <p:txBody>
          <a:bodyPr wrap="square" rtlCol="0">
            <a:spAutoFit/>
          </a:bodyPr>
          <a:lstStyle/>
          <a:p>
            <a:pPr algn="ctr"/>
            <a:r>
              <a:rPr lang="nl-NL" dirty="0">
                <a:solidFill>
                  <a:schemeClr val="bg1"/>
                </a:solidFill>
                <a:latin typeface="Consolas" panose="020B0609020204030204" pitchFamily="49" charset="0"/>
              </a:rPr>
              <a:t>&lt;</a:t>
            </a:r>
            <a:r>
              <a:rPr lang="nl-NL" dirty="0">
                <a:solidFill>
                  <a:srgbClr val="FF6188"/>
                </a:solidFill>
                <a:latin typeface="Consolas" panose="020B0609020204030204" pitchFamily="49" charset="0"/>
              </a:rPr>
              <a:t>footer</a:t>
            </a:r>
            <a:r>
              <a:rPr lang="nl-NL" dirty="0">
                <a:solidFill>
                  <a:schemeClr val="bg1"/>
                </a:solidFill>
                <a:latin typeface="Consolas" panose="020B0609020204030204" pitchFamily="49" charset="0"/>
              </a:rPr>
              <a:t>&gt;</a:t>
            </a:r>
          </a:p>
        </p:txBody>
      </p:sp>
    </p:spTree>
    <p:extLst>
      <p:ext uri="{BB962C8B-B14F-4D97-AF65-F5344CB8AC3E}">
        <p14:creationId xmlns:p14="http://schemas.microsoft.com/office/powerpoint/2010/main" val="25717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Semantic HTML</a:t>
            </a:r>
            <a:br>
              <a:rPr lang="en-GB" sz="3200" dirty="0">
                <a:solidFill>
                  <a:schemeClr val="bg1"/>
                </a:solidFill>
              </a:rPr>
            </a:br>
            <a:r>
              <a:rPr lang="en-GB" sz="2000" dirty="0">
                <a:solidFill>
                  <a:schemeClr val="bg1">
                    <a:lumMod val="65000"/>
                  </a:schemeClr>
                </a:solidFill>
              </a:rPr>
              <a:t>Difference between semantic and non semantic html</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nl-NL" dirty="0">
              <a:solidFill>
                <a:schemeClr val="bg1"/>
              </a:solidFill>
            </a:endParaRPr>
          </a:p>
        </p:txBody>
      </p:sp>
      <p:sp>
        <p:nvSpPr>
          <p:cNvPr id="8" name="TextBox 7">
            <a:extLst>
              <a:ext uri="{FF2B5EF4-FFF2-40B4-BE49-F238E27FC236}">
                <a16:creationId xmlns:a16="http://schemas.microsoft.com/office/drawing/2014/main" id="{18B91921-23D5-011F-888F-C60DC6B7CA06}"/>
              </a:ext>
            </a:extLst>
          </p:cNvPr>
          <p:cNvSpPr txBox="1"/>
          <p:nvPr/>
        </p:nvSpPr>
        <p:spPr>
          <a:xfrm>
            <a:off x="1159369" y="1576259"/>
            <a:ext cx="4770043" cy="3816429"/>
          </a:xfrm>
          <a:prstGeom prst="rect">
            <a:avLst/>
          </a:prstGeom>
          <a:solidFill>
            <a:srgbClr val="000000"/>
          </a:solidFill>
          <a:ln w="76200">
            <a:solidFill>
              <a:srgbClr val="000000"/>
            </a:solidFill>
          </a:ln>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header</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header</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section</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article</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figure</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err="1">
                <a:ln>
                  <a:noFill/>
                </a:ln>
                <a:solidFill>
                  <a:srgbClr val="FF6188"/>
                </a:solidFill>
                <a:effectLst/>
                <a:uLnTx/>
                <a:uFillTx/>
                <a:latin typeface="Consolas" panose="020B0609020204030204" pitchFamily="49" charset="0"/>
              </a:rPr>
              <a:t>img</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1371600" marR="0" lvl="3"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err="1">
                <a:ln>
                  <a:noFill/>
                </a:ln>
                <a:solidFill>
                  <a:srgbClr val="FF6188"/>
                </a:solidFill>
                <a:effectLst/>
                <a:uLnTx/>
                <a:uFillTx/>
                <a:latin typeface="Consolas" panose="020B0609020204030204" pitchFamily="49" charset="0"/>
              </a:rPr>
              <a:t>figcaption</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&gt;&lt;/</a:t>
            </a:r>
            <a:r>
              <a:rPr kumimoji="0" lang="en-GB" sz="2200" b="0" i="0" u="none" strike="noStrike" kern="1200" cap="none" spc="0" normalizeH="0" baseline="0" noProof="0" dirty="0" err="1">
                <a:ln>
                  <a:noFill/>
                </a:ln>
                <a:solidFill>
                  <a:srgbClr val="FF6188"/>
                </a:solidFill>
                <a:effectLst/>
                <a:uLnTx/>
                <a:uFillTx/>
                <a:latin typeface="Consolas" panose="020B0609020204030204" pitchFamily="49" charset="0"/>
              </a:rPr>
              <a:t>figcaption</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figure</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article</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section</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footer</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footer</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p:txBody>
      </p:sp>
      <p:sp>
        <p:nvSpPr>
          <p:cNvPr id="15" name="TextBox 14">
            <a:extLst>
              <a:ext uri="{FF2B5EF4-FFF2-40B4-BE49-F238E27FC236}">
                <a16:creationId xmlns:a16="http://schemas.microsoft.com/office/drawing/2014/main" id="{7703DF8E-8038-B107-109F-D726BFCCD44F}"/>
              </a:ext>
            </a:extLst>
          </p:cNvPr>
          <p:cNvSpPr txBox="1"/>
          <p:nvPr/>
        </p:nvSpPr>
        <p:spPr>
          <a:xfrm>
            <a:off x="404813" y="1576259"/>
            <a:ext cx="576064" cy="3816429"/>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a:p>
            <a:pPr algn="r"/>
            <a:r>
              <a:rPr lang="nl-NL" sz="2200" dirty="0">
                <a:solidFill>
                  <a:schemeClr val="bg2">
                    <a:lumMod val="50000"/>
                  </a:schemeClr>
                </a:solidFill>
                <a:latin typeface="Consolas" panose="020B0609020204030204" pitchFamily="49" charset="0"/>
              </a:rPr>
              <a:t>4</a:t>
            </a:r>
          </a:p>
          <a:p>
            <a:pPr algn="r"/>
            <a:r>
              <a:rPr lang="nl-NL" sz="2200" dirty="0">
                <a:solidFill>
                  <a:schemeClr val="bg2">
                    <a:lumMod val="50000"/>
                  </a:schemeClr>
                </a:solidFill>
                <a:latin typeface="Consolas" panose="020B0609020204030204" pitchFamily="49" charset="0"/>
              </a:rPr>
              <a:t>5</a:t>
            </a:r>
          </a:p>
          <a:p>
            <a:pPr algn="r"/>
            <a:r>
              <a:rPr lang="nl-NL" sz="2200" dirty="0">
                <a:solidFill>
                  <a:schemeClr val="bg2">
                    <a:lumMod val="50000"/>
                  </a:schemeClr>
                </a:solidFill>
                <a:latin typeface="Consolas" panose="020B0609020204030204" pitchFamily="49" charset="0"/>
              </a:rPr>
              <a:t>6</a:t>
            </a:r>
          </a:p>
          <a:p>
            <a:pPr algn="r"/>
            <a:r>
              <a:rPr lang="nl-NL" sz="2200" dirty="0">
                <a:solidFill>
                  <a:schemeClr val="bg2">
                    <a:lumMod val="50000"/>
                  </a:schemeClr>
                </a:solidFill>
                <a:latin typeface="Consolas" panose="020B0609020204030204" pitchFamily="49" charset="0"/>
              </a:rPr>
              <a:t>7</a:t>
            </a:r>
          </a:p>
          <a:p>
            <a:pPr algn="r"/>
            <a:r>
              <a:rPr lang="nl-NL" sz="2200" dirty="0">
                <a:solidFill>
                  <a:schemeClr val="bg2">
                    <a:lumMod val="50000"/>
                  </a:schemeClr>
                </a:solidFill>
                <a:latin typeface="Consolas" panose="020B0609020204030204" pitchFamily="49" charset="0"/>
              </a:rPr>
              <a:t>8</a:t>
            </a:r>
          </a:p>
          <a:p>
            <a:pPr algn="r"/>
            <a:r>
              <a:rPr lang="nl-NL" sz="2200" dirty="0">
                <a:solidFill>
                  <a:schemeClr val="bg2">
                    <a:lumMod val="50000"/>
                  </a:schemeClr>
                </a:solidFill>
                <a:latin typeface="Consolas" panose="020B0609020204030204" pitchFamily="49" charset="0"/>
              </a:rPr>
              <a:t>9</a:t>
            </a:r>
          </a:p>
          <a:p>
            <a:pPr algn="r"/>
            <a:r>
              <a:rPr lang="nl-NL" sz="2200" dirty="0">
                <a:solidFill>
                  <a:schemeClr val="bg2">
                    <a:lumMod val="50000"/>
                  </a:schemeClr>
                </a:solidFill>
                <a:latin typeface="Consolas" panose="020B0609020204030204" pitchFamily="49" charset="0"/>
              </a:rPr>
              <a:t>10</a:t>
            </a:r>
          </a:p>
          <a:p>
            <a:pPr algn="r"/>
            <a:r>
              <a:rPr lang="nl-NL" sz="2200" dirty="0">
                <a:solidFill>
                  <a:schemeClr val="bg2">
                    <a:lumMod val="50000"/>
                  </a:schemeClr>
                </a:solidFill>
                <a:latin typeface="Consolas" panose="020B0609020204030204" pitchFamily="49" charset="0"/>
              </a:rPr>
              <a:t>11</a:t>
            </a:r>
          </a:p>
        </p:txBody>
      </p:sp>
      <p:sp>
        <p:nvSpPr>
          <p:cNvPr id="4" name="TextBox 3">
            <a:extLst>
              <a:ext uri="{FF2B5EF4-FFF2-40B4-BE49-F238E27FC236}">
                <a16:creationId xmlns:a16="http://schemas.microsoft.com/office/drawing/2014/main" id="{FDAB258D-6E87-6D46-71A5-2C246F8BBDE3}"/>
              </a:ext>
            </a:extLst>
          </p:cNvPr>
          <p:cNvSpPr txBox="1"/>
          <p:nvPr/>
        </p:nvSpPr>
        <p:spPr>
          <a:xfrm>
            <a:off x="6862463" y="1576259"/>
            <a:ext cx="4770043" cy="4154984"/>
          </a:xfrm>
          <a:prstGeom prst="rect">
            <a:avLst/>
          </a:prstGeom>
          <a:solidFill>
            <a:srgbClr val="000000"/>
          </a:solidFill>
          <a:ln w="76200">
            <a:solidFill>
              <a:srgbClr val="000000"/>
            </a:solidFill>
          </a:ln>
        </p:spPr>
        <p:txBody>
          <a:bodyPr wrap="square" anchor="ctr">
            <a:spAutoFit/>
          </a:bodyPr>
          <a:lstStyle/>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id</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a:solidFill>
                  <a:srgbClr val="FFD866"/>
                </a:solidFill>
                <a:latin typeface="Consolas" panose="020B0609020204030204" pitchFamily="49" charset="0"/>
              </a:rPr>
              <a:t>header</a:t>
            </a:r>
            <a:r>
              <a:rPr lang="en-GB" sz="2200" dirty="0">
                <a:solidFill>
                  <a:srgbClr val="939293"/>
                </a:solidFill>
                <a:latin typeface="Consolas" panose="020B0609020204030204" pitchFamily="49" charset="0"/>
              </a:rPr>
              <a:t>"&gt;&lt;/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1"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class</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a:solidFill>
                  <a:srgbClr val="FFD866"/>
                </a:solidFill>
                <a:latin typeface="Consolas" panose="020B0609020204030204" pitchFamily="49" charset="0"/>
              </a:rPr>
              <a:t>section</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2"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class</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a:solidFill>
                  <a:srgbClr val="FFD866"/>
                </a:solidFill>
                <a:latin typeface="Consolas" panose="020B0609020204030204" pitchFamily="49" charset="0"/>
              </a:rPr>
              <a:t>article</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3"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class</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a:solidFill>
                  <a:srgbClr val="FFD866"/>
                </a:solidFill>
                <a:latin typeface="Consolas" panose="020B0609020204030204" pitchFamily="49" charset="0"/>
              </a:rPr>
              <a:t>figure</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4" defTabSz="457200"/>
            <a:r>
              <a:rPr lang="en-GB" sz="2200" dirty="0">
                <a:solidFill>
                  <a:srgbClr val="939293"/>
                </a:solidFill>
                <a:latin typeface="Consolas" panose="020B0609020204030204" pitchFamily="49" charset="0"/>
              </a:rPr>
              <a:t>&lt;</a:t>
            </a:r>
            <a:r>
              <a:rPr lang="en-GB" sz="2200" dirty="0" err="1">
                <a:solidFill>
                  <a:srgbClr val="FF6188"/>
                </a:solidFill>
                <a:latin typeface="Consolas" panose="020B0609020204030204" pitchFamily="49" charset="0"/>
              </a:rPr>
              <a:t>img</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4"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class</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err="1">
                <a:solidFill>
                  <a:srgbClr val="FFD866"/>
                </a:solidFill>
                <a:latin typeface="Consolas" panose="020B0609020204030204" pitchFamily="49" charset="0"/>
              </a:rPr>
              <a:t>figcaption</a:t>
            </a:r>
            <a:r>
              <a:rPr lang="en-GB" sz="2200" dirty="0">
                <a:solidFill>
                  <a:srgbClr val="939293"/>
                </a:solidFill>
                <a:latin typeface="Consolas" panose="020B0609020204030204" pitchFamily="49" charset="0"/>
              </a:rPr>
              <a:t>"&gt;&lt;/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3"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2"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lvl="1"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a:p>
            <a:pPr defTabSz="457200"/>
            <a:r>
              <a:rPr lang="en-GB" sz="2200" dirty="0">
                <a:solidFill>
                  <a:srgbClr val="939293"/>
                </a:solidFill>
                <a:latin typeface="Consolas" panose="020B0609020204030204" pitchFamily="49" charset="0"/>
              </a:rPr>
              <a:t>&lt;</a:t>
            </a:r>
            <a:r>
              <a:rPr lang="en-GB" sz="2200" dirty="0">
                <a:solidFill>
                  <a:srgbClr val="FF6188"/>
                </a:solidFill>
                <a:latin typeface="Consolas" panose="020B0609020204030204" pitchFamily="49" charset="0"/>
              </a:rPr>
              <a:t>div</a:t>
            </a:r>
            <a:r>
              <a:rPr lang="en-GB" sz="2200" dirty="0">
                <a:solidFill>
                  <a:srgbClr val="FCFCFA"/>
                </a:solidFill>
                <a:latin typeface="Consolas" panose="020B0609020204030204" pitchFamily="49" charset="0"/>
              </a:rPr>
              <a:t> </a:t>
            </a:r>
            <a:r>
              <a:rPr lang="en-GB" sz="2200" i="1" dirty="0">
                <a:solidFill>
                  <a:srgbClr val="78DCE8"/>
                </a:solidFill>
                <a:latin typeface="Consolas" panose="020B0609020204030204" pitchFamily="49" charset="0"/>
              </a:rPr>
              <a:t>id</a:t>
            </a:r>
            <a:r>
              <a:rPr lang="en-GB" sz="2200" dirty="0">
                <a:solidFill>
                  <a:srgbClr val="FF6188"/>
                </a:solidFill>
                <a:latin typeface="Consolas" panose="020B0609020204030204" pitchFamily="49" charset="0"/>
              </a:rPr>
              <a:t>=</a:t>
            </a:r>
            <a:r>
              <a:rPr lang="en-GB" sz="2200" dirty="0">
                <a:solidFill>
                  <a:srgbClr val="939293"/>
                </a:solidFill>
                <a:latin typeface="Consolas" panose="020B0609020204030204" pitchFamily="49" charset="0"/>
              </a:rPr>
              <a:t>"</a:t>
            </a:r>
            <a:r>
              <a:rPr lang="en-GB" sz="2200" dirty="0">
                <a:solidFill>
                  <a:srgbClr val="FFD866"/>
                </a:solidFill>
                <a:latin typeface="Consolas" panose="020B0609020204030204" pitchFamily="49" charset="0"/>
              </a:rPr>
              <a:t>footer</a:t>
            </a:r>
            <a:r>
              <a:rPr lang="en-GB" sz="2200" dirty="0">
                <a:solidFill>
                  <a:srgbClr val="939293"/>
                </a:solidFill>
                <a:latin typeface="Consolas" panose="020B0609020204030204" pitchFamily="49" charset="0"/>
              </a:rPr>
              <a:t>"&gt;&lt;/</a:t>
            </a:r>
            <a:r>
              <a:rPr lang="en-GB" sz="2200" dirty="0">
                <a:solidFill>
                  <a:srgbClr val="FF6188"/>
                </a:solidFill>
                <a:latin typeface="Consolas" panose="020B0609020204030204" pitchFamily="49" charset="0"/>
              </a:rPr>
              <a:t>div</a:t>
            </a:r>
            <a:r>
              <a:rPr lang="en-GB" sz="2200" dirty="0">
                <a:solidFill>
                  <a:srgbClr val="939293"/>
                </a:solidFill>
                <a:latin typeface="Consolas" panose="020B0609020204030204" pitchFamily="49" charset="0"/>
              </a:rPr>
              <a:t>&gt;</a:t>
            </a:r>
            <a:endParaRPr lang="en-GB" sz="2200" dirty="0">
              <a:solidFill>
                <a:srgbClr val="FCFCFA"/>
              </a:solidFill>
              <a:latin typeface="Consolas" panose="020B0609020204030204" pitchFamily="49" charset="0"/>
            </a:endParaRPr>
          </a:p>
        </p:txBody>
      </p:sp>
      <p:sp>
        <p:nvSpPr>
          <p:cNvPr id="9" name="TextBox 8">
            <a:extLst>
              <a:ext uri="{FF2B5EF4-FFF2-40B4-BE49-F238E27FC236}">
                <a16:creationId xmlns:a16="http://schemas.microsoft.com/office/drawing/2014/main" id="{52BCFA97-3DE2-B072-6B98-DCBC1233DF47}"/>
              </a:ext>
            </a:extLst>
          </p:cNvPr>
          <p:cNvSpPr txBox="1"/>
          <p:nvPr/>
        </p:nvSpPr>
        <p:spPr>
          <a:xfrm>
            <a:off x="6107906" y="1576259"/>
            <a:ext cx="576064" cy="4154984"/>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a:p>
            <a:pPr algn="r"/>
            <a:r>
              <a:rPr lang="nl-NL" sz="2200" dirty="0">
                <a:solidFill>
                  <a:schemeClr val="bg2">
                    <a:lumMod val="50000"/>
                  </a:schemeClr>
                </a:solidFill>
                <a:latin typeface="Consolas" panose="020B0609020204030204" pitchFamily="49" charset="0"/>
              </a:rPr>
              <a:t>4</a:t>
            </a:r>
          </a:p>
          <a:p>
            <a:pPr algn="r"/>
            <a:r>
              <a:rPr lang="nl-NL" sz="2200" dirty="0">
                <a:solidFill>
                  <a:schemeClr val="bg2">
                    <a:lumMod val="50000"/>
                  </a:schemeClr>
                </a:solidFill>
                <a:latin typeface="Consolas" panose="020B0609020204030204" pitchFamily="49" charset="0"/>
              </a:rPr>
              <a:t>5</a:t>
            </a:r>
          </a:p>
          <a:p>
            <a:pPr algn="r"/>
            <a:r>
              <a:rPr lang="nl-NL" sz="2200" dirty="0">
                <a:solidFill>
                  <a:schemeClr val="bg2">
                    <a:lumMod val="50000"/>
                  </a:schemeClr>
                </a:solidFill>
                <a:latin typeface="Consolas" panose="020B0609020204030204" pitchFamily="49" charset="0"/>
              </a:rPr>
              <a:t>6</a:t>
            </a:r>
          </a:p>
          <a:p>
            <a:pPr algn="r"/>
            <a:r>
              <a:rPr lang="nl-NL" sz="2200" dirty="0">
                <a:solidFill>
                  <a:schemeClr val="bg2">
                    <a:lumMod val="50000"/>
                  </a:schemeClr>
                </a:solidFill>
                <a:latin typeface="Consolas" panose="020B0609020204030204" pitchFamily="49" charset="0"/>
              </a:rPr>
              <a:t>7</a:t>
            </a:r>
          </a:p>
          <a:p>
            <a:pPr algn="r"/>
            <a:r>
              <a:rPr lang="nl-NL" sz="2200" dirty="0">
                <a:solidFill>
                  <a:schemeClr val="bg2">
                    <a:lumMod val="50000"/>
                  </a:schemeClr>
                </a:solidFill>
                <a:latin typeface="Consolas" panose="020B0609020204030204" pitchFamily="49" charset="0"/>
              </a:rPr>
              <a:t>8</a:t>
            </a:r>
          </a:p>
          <a:p>
            <a:pPr algn="r"/>
            <a:r>
              <a:rPr lang="nl-NL" sz="2200" dirty="0">
                <a:solidFill>
                  <a:schemeClr val="bg2">
                    <a:lumMod val="50000"/>
                  </a:schemeClr>
                </a:solidFill>
                <a:latin typeface="Consolas" panose="020B0609020204030204" pitchFamily="49" charset="0"/>
              </a:rPr>
              <a:t>9</a:t>
            </a:r>
          </a:p>
          <a:p>
            <a:pPr algn="r"/>
            <a:r>
              <a:rPr lang="nl-NL" sz="2200" dirty="0">
                <a:solidFill>
                  <a:schemeClr val="bg2">
                    <a:lumMod val="50000"/>
                  </a:schemeClr>
                </a:solidFill>
                <a:latin typeface="Consolas" panose="020B0609020204030204" pitchFamily="49" charset="0"/>
              </a:rPr>
              <a:t>10</a:t>
            </a:r>
          </a:p>
          <a:p>
            <a:pPr algn="r"/>
            <a:r>
              <a:rPr lang="nl-NL" sz="2200" dirty="0">
                <a:solidFill>
                  <a:schemeClr val="bg2">
                    <a:lumMod val="50000"/>
                  </a:schemeClr>
                </a:solidFill>
                <a:latin typeface="Consolas" panose="020B0609020204030204" pitchFamily="49" charset="0"/>
              </a:rPr>
              <a:t>11</a:t>
            </a:r>
          </a:p>
          <a:p>
            <a:pPr algn="r"/>
            <a:r>
              <a:rPr lang="nl-NL" sz="2200" dirty="0">
                <a:solidFill>
                  <a:schemeClr val="bg2">
                    <a:lumMod val="50000"/>
                  </a:schemeClr>
                </a:solidFill>
                <a:latin typeface="Consolas" panose="020B0609020204030204" pitchFamily="49" charset="0"/>
              </a:rPr>
              <a:t>12</a:t>
            </a:r>
          </a:p>
        </p:txBody>
      </p:sp>
    </p:spTree>
    <p:extLst>
      <p:ext uri="{BB962C8B-B14F-4D97-AF65-F5344CB8AC3E}">
        <p14:creationId xmlns:p14="http://schemas.microsoft.com/office/powerpoint/2010/main" val="3349831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Semantic HTML</a:t>
            </a:r>
            <a:br>
              <a:rPr lang="en-GB" sz="3200" dirty="0">
                <a:solidFill>
                  <a:schemeClr val="bg1"/>
                </a:solidFill>
              </a:rPr>
            </a:br>
            <a:r>
              <a:rPr lang="en-GB" sz="2000" dirty="0">
                <a:solidFill>
                  <a:schemeClr val="bg1">
                    <a:lumMod val="65000"/>
                  </a:schemeClr>
                </a:solidFill>
              </a:rPr>
              <a:t>Header tags</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nl-NL" dirty="0">
              <a:solidFill>
                <a:schemeClr val="bg1"/>
              </a:solidFill>
            </a:endParaRPr>
          </a:p>
        </p:txBody>
      </p:sp>
      <p:pic>
        <p:nvPicPr>
          <p:cNvPr id="1026" name="Picture 2" descr="HTML Headings - GeeksforGeeks">
            <a:extLst>
              <a:ext uri="{FF2B5EF4-FFF2-40B4-BE49-F238E27FC236}">
                <a16:creationId xmlns:a16="http://schemas.microsoft.com/office/drawing/2014/main" id="{D6871A46-AE49-0C11-2342-2C9CC0F9A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910" y="1340768"/>
            <a:ext cx="6916180" cy="494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243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Section vs article</a:t>
            </a:r>
            <a:br>
              <a:rPr lang="en-GB" sz="3200" dirty="0">
                <a:solidFill>
                  <a:schemeClr val="bg1"/>
                </a:solidFill>
              </a:rPr>
            </a:br>
            <a:r>
              <a:rPr lang="en-GB" sz="2000" dirty="0">
                <a:solidFill>
                  <a:schemeClr val="bg1">
                    <a:lumMod val="65000"/>
                  </a:schemeClr>
                </a:solidFill>
              </a:rPr>
              <a:t>Difference between section and article</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Section</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endPar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pPr marL="228600" marR="0" lvl="0" indent="-228600" algn="l" defTabSz="914400" rtl="0" eaLnBrk="1" fontAlgn="base" latinLnBrk="0" hangingPunct="1">
              <a:lnSpc>
                <a:spcPct val="90000"/>
              </a:lnSpc>
              <a:spcBef>
                <a:spcPts val="1000"/>
              </a:spcBef>
              <a:spcAft>
                <a:spcPts val="0"/>
              </a:spcAft>
              <a:buClrTx/>
              <a:buSzTx/>
              <a:buFontTx/>
              <a:buChar char="-"/>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Thematic grouping of content</a:t>
            </a:r>
          </a:p>
          <a:p>
            <a:pPr marL="228600" marR="0" lvl="0" indent="-228600" algn="l" defTabSz="914400" rtl="0" eaLnBrk="1" fontAlgn="base" latinLnBrk="0" hangingPunct="1">
              <a:lnSpc>
                <a:spcPct val="90000"/>
              </a:lnSpc>
              <a:spcBef>
                <a:spcPts val="1000"/>
              </a:spcBef>
              <a:spcAft>
                <a:spcPts val="0"/>
              </a:spcAft>
              <a:buClrTx/>
              <a:buSzTx/>
              <a:buFontTx/>
              <a:buChar char="-"/>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Typically has a heading</a:t>
            </a:r>
            <a:endParaRPr lang="nl-NL" dirty="0">
              <a:solidFill>
                <a:schemeClr val="bg1"/>
              </a:solidFill>
            </a:endParaRPr>
          </a:p>
        </p:txBody>
      </p:sp>
      <p:sp>
        <p:nvSpPr>
          <p:cNvPr id="8" name="TextBox 7">
            <a:extLst>
              <a:ext uri="{FF2B5EF4-FFF2-40B4-BE49-F238E27FC236}">
                <a16:creationId xmlns:a16="http://schemas.microsoft.com/office/drawing/2014/main" id="{18B91921-23D5-011F-888F-C60DC6B7CA06}"/>
              </a:ext>
            </a:extLst>
          </p:cNvPr>
          <p:cNvSpPr txBox="1"/>
          <p:nvPr/>
        </p:nvSpPr>
        <p:spPr>
          <a:xfrm>
            <a:off x="1132469" y="3328146"/>
            <a:ext cx="4770043" cy="1107996"/>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section</a:t>
            </a:r>
            <a:r>
              <a:rPr lang="en-GB" sz="2200" b="0" dirty="0">
                <a:solidFill>
                  <a:srgbClr val="939293"/>
                </a:solidFill>
                <a:effectLst/>
                <a:latin typeface="Consolas" panose="020B0609020204030204" pitchFamily="49" charset="0"/>
              </a:rPr>
              <a:t>&gt;</a:t>
            </a:r>
          </a:p>
          <a:p>
            <a:r>
              <a:rPr lang="en-GB" sz="2200" dirty="0">
                <a:solidFill>
                  <a:srgbClr val="939293"/>
                </a:solidFill>
                <a:latin typeface="Consolas" panose="020B0609020204030204" pitchFamily="49" charset="0"/>
              </a:rPr>
              <a:t>	…</a:t>
            </a:r>
            <a:endParaRPr lang="en-GB" sz="2200" b="0" dirty="0">
              <a:solidFill>
                <a:srgbClr val="FCFCFA"/>
              </a:solidFill>
              <a:effectLst/>
              <a:latin typeface="Consolas" panose="020B0609020204030204" pitchFamily="49" charset="0"/>
            </a:endParaRPr>
          </a:p>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section</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18D1065E-F4BE-63AC-4232-893D6B448B24}"/>
              </a:ext>
            </a:extLst>
          </p:cNvPr>
          <p:cNvSpPr txBox="1"/>
          <p:nvPr/>
        </p:nvSpPr>
        <p:spPr>
          <a:xfrm>
            <a:off x="404813" y="3328146"/>
            <a:ext cx="576064" cy="1107996"/>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p:txBody>
      </p:sp>
      <p:sp>
        <p:nvSpPr>
          <p:cNvPr id="9" name="TextBox 8">
            <a:extLst>
              <a:ext uri="{FF2B5EF4-FFF2-40B4-BE49-F238E27FC236}">
                <a16:creationId xmlns:a16="http://schemas.microsoft.com/office/drawing/2014/main" id="{52BCFA97-3DE2-B072-6B98-DCBC1233DF47}"/>
              </a:ext>
            </a:extLst>
          </p:cNvPr>
          <p:cNvSpPr txBox="1"/>
          <p:nvPr/>
        </p:nvSpPr>
        <p:spPr>
          <a:xfrm>
            <a:off x="6107906" y="3328146"/>
            <a:ext cx="576064" cy="1107996"/>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p:txBody>
      </p:sp>
      <p:sp>
        <p:nvSpPr>
          <p:cNvPr id="3" name="TextBox 2">
            <a:extLst>
              <a:ext uri="{FF2B5EF4-FFF2-40B4-BE49-F238E27FC236}">
                <a16:creationId xmlns:a16="http://schemas.microsoft.com/office/drawing/2014/main" id="{E49E5A5C-535B-CA53-BC6F-0053CB3E357F}"/>
              </a:ext>
            </a:extLst>
          </p:cNvPr>
          <p:cNvSpPr txBox="1"/>
          <p:nvPr/>
        </p:nvSpPr>
        <p:spPr>
          <a:xfrm>
            <a:off x="6835562" y="3328146"/>
            <a:ext cx="4770043" cy="1107996"/>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a:t>
            </a:r>
          </a:p>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a:t>
            </a:r>
            <a:endParaRPr lang="en-GB" sz="2200" dirty="0">
              <a:solidFill>
                <a:srgbClr val="939293"/>
              </a:solidFill>
              <a:latin typeface="Consolas" panose="020B0609020204030204" pitchFamily="49" charset="0"/>
            </a:endParaRPr>
          </a:p>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&gt;…&lt;/</a:t>
            </a:r>
            <a:r>
              <a:rPr lang="en-GB" sz="2200" b="0" dirty="0">
                <a:solidFill>
                  <a:srgbClr val="FF6188"/>
                </a:solidFill>
                <a:effectLst/>
                <a:latin typeface="Consolas" panose="020B0609020204030204" pitchFamily="49" charset="0"/>
              </a:rPr>
              <a:t>article</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Tree>
    <p:extLst>
      <p:ext uri="{BB962C8B-B14F-4D97-AF65-F5344CB8AC3E}">
        <p14:creationId xmlns:p14="http://schemas.microsoft.com/office/powerpoint/2010/main" val="1367917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Buttons</a:t>
            </a:r>
            <a:br>
              <a:rPr lang="en-GB" sz="3200" dirty="0">
                <a:solidFill>
                  <a:schemeClr val="bg1"/>
                </a:solidFill>
              </a:rPr>
            </a:br>
            <a:r>
              <a:rPr lang="en-GB" sz="2000" dirty="0">
                <a:solidFill>
                  <a:schemeClr val="bg1">
                    <a:lumMod val="65000"/>
                  </a:schemeClr>
                </a:solidFill>
              </a:rPr>
              <a:t>Aria-label and focus</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nl-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Aria-label</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lang="en-US" dirty="0">
                <a:solidFill>
                  <a:schemeClr val="bg1"/>
                </a:solidFill>
              </a:rPr>
            </a:br>
            <a:endParaRPr lang="nl-NL" b="1" dirty="0">
              <a:solidFill>
                <a:prstClr val="white"/>
              </a:solidFill>
              <a:ea typeface="Verdana" panose="020B0604030504040204" pitchFamily="34" charset="0"/>
              <a:cs typeface="Verdana" panose="020B0604030504040204" pitchFamily="34" charset="0"/>
            </a:endParaRPr>
          </a:p>
          <a:p>
            <a:r>
              <a:rPr lang="nl-NL" b="1" dirty="0">
                <a:solidFill>
                  <a:prstClr val="white"/>
                </a:solidFill>
                <a:ea typeface="Verdana" panose="020B0604030504040204" pitchFamily="34" charset="0"/>
                <a:cs typeface="Verdana" panose="020B0604030504040204" pitchFamily="34" charset="0"/>
              </a:rPr>
              <a:t>Focus</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lang="nl-NL" sz="1600" dirty="0">
                <a:solidFill>
                  <a:prstClr val="white"/>
                </a:solidFill>
                <a:ea typeface="Verdana" panose="020B0604030504040204" pitchFamily="34" charset="0"/>
                <a:cs typeface="Verdana" panose="020B0604030504040204" pitchFamily="34" charset="0"/>
              </a:rPr>
              <a:t>Do </a:t>
            </a:r>
            <a:r>
              <a:rPr lang="nl-NL" sz="1600" dirty="0" err="1">
                <a:solidFill>
                  <a:prstClr val="white"/>
                </a:solidFill>
                <a:ea typeface="Verdana" panose="020B0604030504040204" pitchFamily="34" charset="0"/>
                <a:cs typeface="Verdana" panose="020B0604030504040204" pitchFamily="34" charset="0"/>
              </a:rPr>
              <a:t>not</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remove</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the</a:t>
            </a:r>
            <a:r>
              <a:rPr lang="nl-NL" sz="1600" dirty="0">
                <a:solidFill>
                  <a:prstClr val="white"/>
                </a:solidFill>
                <a:ea typeface="Verdana" panose="020B0604030504040204" pitchFamily="34" charset="0"/>
                <a:cs typeface="Verdana" panose="020B0604030504040204" pitchFamily="34" charset="0"/>
              </a:rPr>
              <a:t> standard </a:t>
            </a:r>
            <a:r>
              <a:rPr lang="nl-NL" sz="1600" dirty="0" err="1">
                <a:solidFill>
                  <a:prstClr val="white"/>
                </a:solidFill>
                <a:ea typeface="Verdana" panose="020B0604030504040204" pitchFamily="34" charset="0"/>
                <a:cs typeface="Verdana" panose="020B0604030504040204" pitchFamily="34" charset="0"/>
              </a:rPr>
              <a:t>outline</a:t>
            </a:r>
            <a:r>
              <a:rPr lang="nl-NL" sz="1600" dirty="0">
                <a:solidFill>
                  <a:prstClr val="white"/>
                </a:solidFill>
                <a:ea typeface="Verdana" panose="020B0604030504040204" pitchFamily="34" charset="0"/>
                <a:cs typeface="Verdana" panose="020B0604030504040204" pitchFamily="34" charset="0"/>
              </a:rPr>
              <a:t> or </a:t>
            </a:r>
            <a:r>
              <a:rPr lang="nl-NL" sz="1600" dirty="0" err="1">
                <a:solidFill>
                  <a:prstClr val="white"/>
                </a:solidFill>
                <a:ea typeface="Verdana" panose="020B0604030504040204" pitchFamily="34" charset="0"/>
                <a:cs typeface="Verdana" panose="020B0604030504040204" pitchFamily="34" charset="0"/>
              </a:rPr>
              <a:t>add</a:t>
            </a:r>
            <a:r>
              <a:rPr lang="nl-NL" sz="1600" dirty="0">
                <a:solidFill>
                  <a:prstClr val="white"/>
                </a:solidFill>
                <a:ea typeface="Verdana" panose="020B0604030504040204" pitchFamily="34" charset="0"/>
                <a:cs typeface="Verdana" panose="020B0604030504040204" pitchFamily="34" charset="0"/>
              </a:rPr>
              <a:t> a focus</a:t>
            </a:r>
            <a:endPar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endParaRPr lang="nl-NL" dirty="0">
              <a:solidFill>
                <a:schemeClr val="bg1"/>
              </a:solidFill>
            </a:endParaRPr>
          </a:p>
        </p:txBody>
      </p:sp>
      <p:sp>
        <p:nvSpPr>
          <p:cNvPr id="8" name="TextBox 7">
            <a:extLst>
              <a:ext uri="{FF2B5EF4-FFF2-40B4-BE49-F238E27FC236}">
                <a16:creationId xmlns:a16="http://schemas.microsoft.com/office/drawing/2014/main" id="{18B91921-23D5-011F-888F-C60DC6B7CA06}"/>
              </a:ext>
            </a:extLst>
          </p:cNvPr>
          <p:cNvSpPr txBox="1"/>
          <p:nvPr/>
        </p:nvSpPr>
        <p:spPr>
          <a:xfrm>
            <a:off x="1154890" y="1962730"/>
            <a:ext cx="5421454" cy="430887"/>
          </a:xfrm>
          <a:prstGeom prst="rect">
            <a:avLst/>
          </a:prstGeom>
          <a:solidFill>
            <a:srgbClr val="000000"/>
          </a:solidFill>
          <a:ln w="76200">
            <a:solidFill>
              <a:srgbClr val="000000"/>
            </a:solidFill>
          </a:ln>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button</a:t>
            </a:r>
            <a:r>
              <a:rPr kumimoji="0" lang="en-GB" sz="2200" b="0" i="0" u="none" strike="noStrike" kern="1200" cap="none" spc="0" normalizeH="0" baseline="0" noProof="0" dirty="0">
                <a:ln>
                  <a:noFill/>
                </a:ln>
                <a:solidFill>
                  <a:srgbClr val="FCFCFA"/>
                </a:solidFill>
                <a:effectLst/>
                <a:uLnTx/>
                <a:uFillTx/>
                <a:latin typeface="Consolas" panose="020B0609020204030204" pitchFamily="49" charset="0"/>
              </a:rPr>
              <a:t> </a:t>
            </a:r>
            <a:r>
              <a:rPr kumimoji="0" lang="en-GB" sz="2200" b="0" i="1" u="none" strike="noStrike" kern="1200" cap="none" spc="0" normalizeH="0" baseline="0" noProof="0" dirty="0">
                <a:ln>
                  <a:noFill/>
                </a:ln>
                <a:solidFill>
                  <a:srgbClr val="78DCE8"/>
                </a:solidFill>
                <a:effectLst/>
                <a:uLnTx/>
                <a:uFillTx/>
                <a:latin typeface="Consolas" panose="020B0609020204030204" pitchFamily="49" charset="0"/>
              </a:rPr>
              <a:t>aria-label</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a:t>
            </a:r>
            <a:r>
              <a:rPr kumimoji="0" lang="en-GB" sz="2200" b="0" i="0" u="none" strike="noStrike" kern="1200" cap="none" spc="0" normalizeH="0" baseline="0" noProof="0" dirty="0" err="1">
                <a:ln>
                  <a:noFill/>
                </a:ln>
                <a:solidFill>
                  <a:srgbClr val="FFD866"/>
                </a:solidFill>
                <a:effectLst/>
                <a:uLnTx/>
                <a:uFillTx/>
                <a:latin typeface="Consolas" panose="020B0609020204030204" pitchFamily="49" charset="0"/>
              </a:rPr>
              <a:t>Verwijder</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p:txBody>
      </p:sp>
      <p:sp>
        <p:nvSpPr>
          <p:cNvPr id="11" name="TextBox 10">
            <a:extLst>
              <a:ext uri="{FF2B5EF4-FFF2-40B4-BE49-F238E27FC236}">
                <a16:creationId xmlns:a16="http://schemas.microsoft.com/office/drawing/2014/main" id="{18D1065E-F4BE-63AC-4232-893D6B448B24}"/>
              </a:ext>
            </a:extLst>
          </p:cNvPr>
          <p:cNvSpPr txBox="1"/>
          <p:nvPr/>
        </p:nvSpPr>
        <p:spPr>
          <a:xfrm>
            <a:off x="451047" y="3816474"/>
            <a:ext cx="576064" cy="2462213"/>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a:p>
            <a:pPr algn="r"/>
            <a:r>
              <a:rPr lang="nl-NL" sz="2200" dirty="0">
                <a:solidFill>
                  <a:schemeClr val="bg2">
                    <a:lumMod val="50000"/>
                  </a:schemeClr>
                </a:solidFill>
                <a:latin typeface="Consolas" panose="020B0609020204030204" pitchFamily="49" charset="0"/>
              </a:rPr>
              <a:t>4</a:t>
            </a:r>
          </a:p>
          <a:p>
            <a:pPr algn="r"/>
            <a:r>
              <a:rPr lang="nl-NL" sz="2200" dirty="0">
                <a:solidFill>
                  <a:schemeClr val="bg2">
                    <a:lumMod val="50000"/>
                  </a:schemeClr>
                </a:solidFill>
                <a:latin typeface="Consolas" panose="020B0609020204030204" pitchFamily="49" charset="0"/>
              </a:rPr>
              <a:t>5</a:t>
            </a:r>
          </a:p>
          <a:p>
            <a:pPr algn="r"/>
            <a:r>
              <a:rPr lang="nl-NL" sz="2200" dirty="0">
                <a:solidFill>
                  <a:schemeClr val="bg2">
                    <a:lumMod val="50000"/>
                  </a:schemeClr>
                </a:solidFill>
                <a:latin typeface="Consolas" panose="020B0609020204030204" pitchFamily="49" charset="0"/>
              </a:rPr>
              <a:t>6</a:t>
            </a:r>
          </a:p>
          <a:p>
            <a:pPr algn="r"/>
            <a:r>
              <a:rPr lang="nl-NL" sz="2200" dirty="0">
                <a:solidFill>
                  <a:schemeClr val="bg2">
                    <a:lumMod val="50000"/>
                  </a:schemeClr>
                </a:solidFill>
                <a:latin typeface="Consolas" panose="020B0609020204030204" pitchFamily="49" charset="0"/>
              </a:rPr>
              <a:t>7</a:t>
            </a:r>
          </a:p>
        </p:txBody>
      </p:sp>
      <p:sp>
        <p:nvSpPr>
          <p:cNvPr id="13" name="TextBox 12">
            <a:extLst>
              <a:ext uri="{FF2B5EF4-FFF2-40B4-BE49-F238E27FC236}">
                <a16:creationId xmlns:a16="http://schemas.microsoft.com/office/drawing/2014/main" id="{6B31F27A-E177-F334-5CBA-D3439019516B}"/>
              </a:ext>
            </a:extLst>
          </p:cNvPr>
          <p:cNvSpPr txBox="1"/>
          <p:nvPr/>
        </p:nvSpPr>
        <p:spPr>
          <a:xfrm>
            <a:off x="1154890" y="3816474"/>
            <a:ext cx="4770043" cy="2462213"/>
          </a:xfrm>
          <a:prstGeom prst="rect">
            <a:avLst/>
          </a:prstGeom>
          <a:solidFill>
            <a:srgbClr val="000000"/>
          </a:solidFill>
          <a:ln w="76200">
            <a:solidFill>
              <a:srgbClr val="000000"/>
            </a:solidFill>
          </a:ln>
        </p:spPr>
        <p:txBody>
          <a:bodyPr wrap="square" anchor="ctr">
            <a:spAutoFit/>
          </a:bodyPr>
          <a:lstStyle/>
          <a:p>
            <a:pPr marL="0" indent="0">
              <a:buNone/>
            </a:pPr>
            <a:r>
              <a:rPr lang="en-GB" sz="2200" b="0" dirty="0">
                <a:solidFill>
                  <a:srgbClr val="FF6188"/>
                </a:solidFill>
                <a:effectLst/>
                <a:latin typeface="Consolas" panose="020B0609020204030204" pitchFamily="49" charset="0"/>
              </a:rPr>
              <a:t>button</a:t>
            </a:r>
            <a:r>
              <a:rPr lang="en-GB" sz="2200" b="0" dirty="0">
                <a:solidFill>
                  <a:srgbClr val="FCFCFA"/>
                </a:solidFill>
                <a:effectLst/>
                <a:latin typeface="Consolas" panose="020B0609020204030204" pitchFamily="49" charset="0"/>
              </a:rPr>
              <a:t> </a:t>
            </a:r>
            <a:r>
              <a:rPr lang="en-GB" sz="2200" b="0" dirty="0">
                <a:solidFill>
                  <a:srgbClr val="939293"/>
                </a:solidFill>
                <a:effectLst/>
                <a:latin typeface="Consolas" panose="020B0609020204030204" pitchFamily="49" charset="0"/>
              </a:rPr>
              <a:t>{</a:t>
            </a:r>
            <a:endParaRPr lang="en-GB" sz="2200" b="0" dirty="0">
              <a:solidFill>
                <a:srgbClr val="FCFCFA"/>
              </a:solidFill>
              <a:effectLst/>
              <a:latin typeface="Consolas" panose="020B0609020204030204" pitchFamily="49" charset="0"/>
            </a:endParaRPr>
          </a:p>
          <a:p>
            <a:pPr marL="0" indent="0">
              <a:buNone/>
            </a:pPr>
            <a:r>
              <a:rPr lang="en-GB" sz="2200" dirty="0">
                <a:solidFill>
                  <a:srgbClr val="FCFCFA"/>
                </a:solidFill>
                <a:latin typeface="Consolas" panose="020B0609020204030204" pitchFamily="49" charset="0"/>
              </a:rPr>
              <a:t>   </a:t>
            </a:r>
            <a:r>
              <a:rPr lang="en-GB" sz="2200" b="0" dirty="0">
                <a:solidFill>
                  <a:srgbClr val="FCFCFA"/>
                </a:solidFill>
                <a:effectLst/>
                <a:latin typeface="Consolas" panose="020B0609020204030204" pitchFamily="49" charset="0"/>
              </a:rPr>
              <a:t>outline</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dirty="0">
                <a:solidFill>
                  <a:srgbClr val="78DCE8"/>
                </a:solidFill>
                <a:effectLst/>
                <a:latin typeface="Consolas" panose="020B0609020204030204" pitchFamily="49" charset="0"/>
              </a:rPr>
              <a:t>none</a:t>
            </a:r>
            <a:r>
              <a:rPr lang="en-GB" sz="2200" b="0" dirty="0">
                <a:solidFill>
                  <a:srgbClr val="939293"/>
                </a:solidFill>
                <a:effectLst/>
                <a:latin typeface="Consolas" panose="020B0609020204030204" pitchFamily="49" charset="0"/>
              </a:rPr>
              <a:t>;</a:t>
            </a:r>
            <a:endParaRPr lang="en-GB" sz="2200" b="0" dirty="0">
              <a:solidFill>
                <a:srgbClr val="FCFCFA"/>
              </a:solidFill>
              <a:effectLst/>
              <a:latin typeface="Consolas" panose="020B0609020204030204" pitchFamily="49" charset="0"/>
            </a:endParaRPr>
          </a:p>
          <a:p>
            <a:pPr marL="0" indent="0">
              <a:buNone/>
            </a:pPr>
            <a:r>
              <a:rPr lang="en-GB" sz="2200" b="0" dirty="0">
                <a:solidFill>
                  <a:srgbClr val="939293"/>
                </a:solidFill>
                <a:effectLst/>
                <a:latin typeface="Consolas" panose="020B0609020204030204" pitchFamily="49" charset="0"/>
              </a:rPr>
              <a:t>}</a:t>
            </a:r>
            <a:br>
              <a:rPr lang="en-GB" sz="2200" b="0" dirty="0">
                <a:solidFill>
                  <a:srgbClr val="939293"/>
                </a:solidFill>
                <a:effectLst/>
                <a:latin typeface="Consolas" panose="020B0609020204030204" pitchFamily="49" charset="0"/>
              </a:rPr>
            </a:br>
            <a:endParaRPr lang="en-GB" sz="2200" b="0" dirty="0">
              <a:solidFill>
                <a:srgbClr val="FCFCFA"/>
              </a:solidFill>
              <a:effectLst/>
              <a:latin typeface="Consolas" panose="020B0609020204030204" pitchFamily="49" charset="0"/>
            </a:endParaRPr>
          </a:p>
          <a:p>
            <a:pPr marL="0" indent="0">
              <a:buNone/>
            </a:pPr>
            <a:r>
              <a:rPr lang="en-GB" sz="2200" b="0" dirty="0" err="1">
                <a:solidFill>
                  <a:srgbClr val="FF6188"/>
                </a:solidFill>
                <a:effectLst/>
                <a:latin typeface="Consolas" panose="020B0609020204030204" pitchFamily="49" charset="0"/>
              </a:rPr>
              <a:t>button</a:t>
            </a:r>
            <a:r>
              <a:rPr lang="en-GB" sz="2200" b="0" i="1" dirty="0" err="1">
                <a:solidFill>
                  <a:srgbClr val="C1C0C0"/>
                </a:solidFill>
                <a:effectLst/>
                <a:latin typeface="Consolas" panose="020B0609020204030204" pitchFamily="49" charset="0"/>
              </a:rPr>
              <a:t>:</a:t>
            </a:r>
            <a:r>
              <a:rPr lang="en-GB" sz="2200" b="0" i="1" dirty="0" err="1">
                <a:solidFill>
                  <a:srgbClr val="78DCE8"/>
                </a:solidFill>
                <a:effectLst/>
                <a:latin typeface="Consolas" panose="020B0609020204030204" pitchFamily="49" charset="0"/>
              </a:rPr>
              <a:t>focus</a:t>
            </a:r>
            <a:r>
              <a:rPr lang="en-GB" sz="2200" b="0" dirty="0">
                <a:solidFill>
                  <a:srgbClr val="FCFCFA"/>
                </a:solidFill>
                <a:effectLst/>
                <a:latin typeface="Consolas" panose="020B0609020204030204" pitchFamily="49" charset="0"/>
              </a:rPr>
              <a:t> </a:t>
            </a:r>
            <a:r>
              <a:rPr lang="en-GB" sz="2200" b="0" dirty="0">
                <a:solidFill>
                  <a:srgbClr val="939293"/>
                </a:solidFill>
                <a:effectLst/>
                <a:latin typeface="Consolas" panose="020B0609020204030204" pitchFamily="49" charset="0"/>
              </a:rPr>
              <a:t>{</a:t>
            </a:r>
            <a:endParaRPr lang="en-GB" sz="2200" b="0" dirty="0">
              <a:solidFill>
                <a:srgbClr val="FCFCFA"/>
              </a:solidFill>
              <a:effectLst/>
              <a:latin typeface="Consolas" panose="020B0609020204030204" pitchFamily="49" charset="0"/>
            </a:endParaRPr>
          </a:p>
          <a:p>
            <a:pPr marL="0" indent="0">
              <a:buNone/>
            </a:pPr>
            <a:r>
              <a:rPr lang="en-GB" sz="2200" b="0" dirty="0">
                <a:solidFill>
                  <a:srgbClr val="FCFCFA"/>
                </a:solidFill>
                <a:effectLst/>
                <a:latin typeface="Consolas" panose="020B0609020204030204" pitchFamily="49" charset="0"/>
              </a:rPr>
              <a:t>   background-</a:t>
            </a:r>
            <a:r>
              <a:rPr lang="en-GB" sz="2200" b="0" dirty="0" err="1">
                <a:solidFill>
                  <a:srgbClr val="FCFCFA"/>
                </a:solidFill>
                <a:effectLst/>
                <a:latin typeface="Consolas" panose="020B0609020204030204" pitchFamily="49" charset="0"/>
              </a:rPr>
              <a:t>color</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dirty="0">
                <a:solidFill>
                  <a:srgbClr val="78DCE8"/>
                </a:solidFill>
                <a:effectLst/>
                <a:latin typeface="Consolas" panose="020B0609020204030204" pitchFamily="49" charset="0"/>
              </a:rPr>
              <a:t>grey</a:t>
            </a:r>
            <a:r>
              <a:rPr lang="en-GB" sz="2200" b="0" dirty="0">
                <a:solidFill>
                  <a:srgbClr val="939293"/>
                </a:solidFill>
                <a:effectLst/>
                <a:latin typeface="Consolas" panose="020B0609020204030204" pitchFamily="49" charset="0"/>
              </a:rPr>
              <a:t>;</a:t>
            </a:r>
            <a:endParaRPr lang="en-GB" sz="2200" b="0" dirty="0">
              <a:solidFill>
                <a:srgbClr val="FCFCFA"/>
              </a:solidFill>
              <a:effectLst/>
              <a:latin typeface="Consolas" panose="020B0609020204030204" pitchFamily="49" charset="0"/>
            </a:endParaRPr>
          </a:p>
          <a:p>
            <a:pPr marL="0" indent="0">
              <a:buNone/>
            </a:pPr>
            <a:r>
              <a:rPr lang="en-GB" sz="2200" b="0" dirty="0">
                <a:solidFill>
                  <a:srgbClr val="939293"/>
                </a:solidFill>
                <a:effectLst/>
                <a:latin typeface="Consolas" panose="020B0609020204030204" pitchFamily="49" charset="0"/>
              </a:rPr>
              <a:t>}</a:t>
            </a:r>
            <a:endParaRPr lang="en-GB" sz="2200" b="0" dirty="0">
              <a:solidFill>
                <a:srgbClr val="FCFCFA"/>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7703DF8E-8038-B107-109F-D726BFCCD44F}"/>
              </a:ext>
            </a:extLst>
          </p:cNvPr>
          <p:cNvSpPr txBox="1"/>
          <p:nvPr/>
        </p:nvSpPr>
        <p:spPr>
          <a:xfrm>
            <a:off x="451047" y="1962729"/>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endParaRPr lang="nl-NL" sz="2200" dirty="0">
              <a:solidFill>
                <a:schemeClr val="bg2">
                  <a:lumMod val="50000"/>
                </a:schemeClr>
              </a:solidFill>
              <a:latin typeface="Consolas" panose="020B0609020204030204" pitchFamily="49" charset="0"/>
            </a:endParaRPr>
          </a:p>
        </p:txBody>
      </p:sp>
    </p:spTree>
    <p:extLst>
      <p:ext uri="{BB962C8B-B14F-4D97-AF65-F5344CB8AC3E}">
        <p14:creationId xmlns:p14="http://schemas.microsoft.com/office/powerpoint/2010/main" val="21243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Buttons</a:t>
            </a:r>
            <a:br>
              <a:rPr lang="en-GB" sz="3200" dirty="0">
                <a:solidFill>
                  <a:schemeClr val="bg1"/>
                </a:solidFill>
              </a:rPr>
            </a:br>
            <a:r>
              <a:rPr lang="en-GB" sz="2000" dirty="0">
                <a:solidFill>
                  <a:schemeClr val="bg1">
                    <a:lumMod val="65000"/>
                  </a:schemeClr>
                </a:solidFill>
              </a:rPr>
              <a:t>Disabled and role attribute</a:t>
            </a:r>
            <a:endParaRPr lang="en-GB" sz="3200" dirty="0">
              <a:solidFill>
                <a:schemeClr val="bg1"/>
              </a:solidFill>
            </a:endParaRPr>
          </a:p>
        </p:txBody>
      </p:sp>
      <p:sp>
        <p:nvSpPr>
          <p:cNvPr id="7" name="Espace réservé du texte 8">
            <a:extLst>
              <a:ext uri="{FF2B5EF4-FFF2-40B4-BE49-F238E27FC236}">
                <a16:creationId xmlns:a16="http://schemas.microsoft.com/office/drawing/2014/main" id="{14DADB8F-66A7-4F88-9FBE-0170F8CBCECE}"/>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nl-NL" sz="20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Disable</a:t>
            </a:r>
            <a:r>
              <a:rPr kumimoji="0" lang="nl-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buttons </a:t>
            </a:r>
            <a:r>
              <a:rPr kumimoji="0" lang="nl-NL" sz="20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if</a:t>
            </a:r>
            <a:r>
              <a:rPr kumimoji="0" lang="nl-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not</a:t>
            </a:r>
            <a:r>
              <a:rPr kumimoji="0" lang="nl-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focusable</a:t>
            </a:r>
            <a:endParaRPr kumimoji="0" lang="nl-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r>
              <a:rPr lang="nl-NL" sz="2000" dirty="0" err="1">
                <a:solidFill>
                  <a:prstClr val="white"/>
                </a:solidFill>
                <a:ea typeface="Verdana" panose="020B0604030504040204" pitchFamily="34" charset="0"/>
                <a:cs typeface="Verdana" panose="020B0604030504040204" pitchFamily="34" charset="0"/>
              </a:rPr>
              <a:t>When</a:t>
            </a:r>
            <a:r>
              <a:rPr lang="nl-NL" sz="2000" dirty="0">
                <a:solidFill>
                  <a:prstClr val="white"/>
                </a:solidFill>
                <a:ea typeface="Verdana" panose="020B0604030504040204" pitchFamily="34" charset="0"/>
                <a:cs typeface="Verdana" panose="020B0604030504040204" pitchFamily="34" charset="0"/>
              </a:rPr>
              <a:t> </a:t>
            </a:r>
            <a:r>
              <a:rPr lang="nl-NL" sz="2000" dirty="0" err="1">
                <a:solidFill>
                  <a:prstClr val="white"/>
                </a:solidFill>
                <a:ea typeface="Verdana" panose="020B0604030504040204" pitchFamily="34" charset="0"/>
                <a:cs typeface="Verdana" panose="020B0604030504040204" pitchFamily="34" charset="0"/>
              </a:rPr>
              <a:t>you</a:t>
            </a:r>
            <a:r>
              <a:rPr lang="nl-NL" sz="2000" dirty="0">
                <a:solidFill>
                  <a:prstClr val="white"/>
                </a:solidFill>
                <a:ea typeface="Verdana" panose="020B0604030504040204" pitchFamily="34" charset="0"/>
                <a:cs typeface="Verdana" panose="020B0604030504040204" pitchFamily="34" charset="0"/>
              </a:rPr>
              <a:t> do </a:t>
            </a:r>
            <a:r>
              <a:rPr lang="nl-NL" sz="2000" dirty="0" err="1">
                <a:solidFill>
                  <a:prstClr val="white"/>
                </a:solidFill>
                <a:ea typeface="Verdana" panose="020B0604030504040204" pitchFamily="34" charset="0"/>
                <a:cs typeface="Verdana" panose="020B0604030504040204" pitchFamily="34" charset="0"/>
              </a:rPr>
              <a:t>not</a:t>
            </a:r>
            <a:r>
              <a:rPr lang="nl-NL" sz="2000" dirty="0">
                <a:solidFill>
                  <a:prstClr val="white"/>
                </a:solidFill>
                <a:ea typeface="Verdana" panose="020B0604030504040204" pitchFamily="34" charset="0"/>
                <a:cs typeface="Verdana" panose="020B0604030504040204" pitchFamily="34" charset="0"/>
              </a:rPr>
              <a:t> want </a:t>
            </a:r>
            <a:r>
              <a:rPr lang="nl-NL" sz="2000" dirty="0" err="1">
                <a:solidFill>
                  <a:prstClr val="white"/>
                </a:solidFill>
                <a:ea typeface="Verdana" panose="020B0604030504040204" pitchFamily="34" charset="0"/>
                <a:cs typeface="Verdana" panose="020B0604030504040204" pitchFamily="34" charset="0"/>
              </a:rPr>
              <a:t>to</a:t>
            </a:r>
            <a:r>
              <a:rPr lang="nl-NL" sz="2000" dirty="0">
                <a:solidFill>
                  <a:prstClr val="white"/>
                </a:solidFill>
                <a:ea typeface="Verdana" panose="020B0604030504040204" pitchFamily="34" charset="0"/>
                <a:cs typeface="Verdana" panose="020B0604030504040204" pitchFamily="34" charset="0"/>
              </a:rPr>
              <a:t> focus a button </a:t>
            </a:r>
            <a:r>
              <a:rPr lang="nl-NL" sz="2000" dirty="0" err="1">
                <a:solidFill>
                  <a:prstClr val="white"/>
                </a:solidFill>
                <a:ea typeface="Verdana" panose="020B0604030504040204" pitchFamily="34" charset="0"/>
                <a:cs typeface="Verdana" panose="020B0604030504040204" pitchFamily="34" charset="0"/>
              </a:rPr>
              <a:t>use</a:t>
            </a:r>
            <a:r>
              <a:rPr lang="nl-NL" sz="2000" dirty="0">
                <a:solidFill>
                  <a:prstClr val="white"/>
                </a:solidFill>
                <a:ea typeface="Verdana" panose="020B0604030504040204" pitchFamily="34" charset="0"/>
                <a:cs typeface="Verdana" panose="020B0604030504040204" pitchFamily="34" charset="0"/>
              </a:rPr>
              <a:t> </a:t>
            </a:r>
            <a:r>
              <a:rPr lang="nl-NL" sz="2000" dirty="0" err="1">
                <a:solidFill>
                  <a:prstClr val="white"/>
                </a:solidFill>
                <a:ea typeface="Verdana" panose="020B0604030504040204" pitchFamily="34" charset="0"/>
                <a:cs typeface="Verdana" panose="020B0604030504040204" pitchFamily="34" charset="0"/>
              </a:rPr>
              <a:t>disabled</a:t>
            </a:r>
            <a:endPar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endParaRPr lang="nl-NL" b="1" dirty="0">
              <a:solidFill>
                <a:prstClr val="white"/>
              </a:solidFill>
              <a:ea typeface="Verdana" panose="020B0604030504040204" pitchFamily="34" charset="0"/>
              <a:cs typeface="Verdana" panose="020B0604030504040204" pitchFamily="34" charset="0"/>
            </a:endParaRPr>
          </a:p>
          <a:p>
            <a:r>
              <a:rPr lang="nl-NL" b="1" dirty="0" err="1">
                <a:solidFill>
                  <a:prstClr val="white"/>
                </a:solidFill>
                <a:ea typeface="Verdana" panose="020B0604030504040204" pitchFamily="34" charset="0"/>
                <a:cs typeface="Verdana" panose="020B0604030504040204" pitchFamily="34" charset="0"/>
              </a:rPr>
              <a:t>What</a:t>
            </a:r>
            <a:r>
              <a:rPr lang="nl-NL" b="1" dirty="0">
                <a:solidFill>
                  <a:prstClr val="white"/>
                </a:solidFill>
                <a:ea typeface="Verdana" panose="020B0604030504040204" pitchFamily="34" charset="0"/>
                <a:cs typeface="Verdana" panose="020B0604030504040204" pitchFamily="34" charset="0"/>
              </a:rPr>
              <a:t> </a:t>
            </a:r>
            <a:r>
              <a:rPr lang="nl-NL" b="1" dirty="0" err="1">
                <a:solidFill>
                  <a:prstClr val="white"/>
                </a:solidFill>
                <a:ea typeface="Verdana" panose="020B0604030504040204" pitchFamily="34" charset="0"/>
                <a:cs typeface="Verdana" panose="020B0604030504040204" pitchFamily="34" charset="0"/>
              </a:rPr>
              <a:t>if</a:t>
            </a:r>
            <a:r>
              <a:rPr lang="nl-NL" b="1" dirty="0">
                <a:solidFill>
                  <a:prstClr val="white"/>
                </a:solidFill>
                <a:ea typeface="Verdana" panose="020B0604030504040204" pitchFamily="34" charset="0"/>
                <a:cs typeface="Verdana" panose="020B0604030504040204" pitchFamily="34" charset="0"/>
              </a:rPr>
              <a:t> I </a:t>
            </a:r>
            <a:r>
              <a:rPr lang="nl-NL" b="1" dirty="0" err="1">
                <a:solidFill>
                  <a:prstClr val="white"/>
                </a:solidFill>
                <a:ea typeface="Verdana" panose="020B0604030504040204" pitchFamily="34" charset="0"/>
                <a:cs typeface="Verdana" panose="020B0604030504040204" pitchFamily="34" charset="0"/>
              </a:rPr>
              <a:t>can</a:t>
            </a:r>
            <a:r>
              <a:rPr lang="nl-NL" b="1" dirty="0">
                <a:solidFill>
                  <a:prstClr val="white"/>
                </a:solidFill>
                <a:ea typeface="Verdana" panose="020B0604030504040204" pitchFamily="34" charset="0"/>
                <a:cs typeface="Verdana" panose="020B0604030504040204" pitchFamily="34" charset="0"/>
              </a:rPr>
              <a:t> </a:t>
            </a:r>
            <a:r>
              <a:rPr lang="nl-NL" b="1" dirty="0" err="1">
                <a:solidFill>
                  <a:prstClr val="white"/>
                </a:solidFill>
                <a:ea typeface="Verdana" panose="020B0604030504040204" pitchFamily="34" charset="0"/>
                <a:cs typeface="Verdana" panose="020B0604030504040204" pitchFamily="34" charset="0"/>
              </a:rPr>
              <a:t>not</a:t>
            </a:r>
            <a:r>
              <a:rPr lang="nl-NL" b="1" dirty="0">
                <a:solidFill>
                  <a:prstClr val="white"/>
                </a:solidFill>
                <a:ea typeface="Verdana" panose="020B0604030504040204" pitchFamily="34" charset="0"/>
                <a:cs typeface="Verdana" panose="020B0604030504040204" pitchFamily="34" charset="0"/>
              </a:rPr>
              <a:t> </a:t>
            </a:r>
            <a:r>
              <a:rPr lang="nl-NL" b="1" dirty="0" err="1">
                <a:solidFill>
                  <a:prstClr val="white"/>
                </a:solidFill>
                <a:ea typeface="Verdana" panose="020B0604030504040204" pitchFamily="34" charset="0"/>
                <a:cs typeface="Verdana" panose="020B0604030504040204" pitchFamily="34" charset="0"/>
              </a:rPr>
              <a:t>use</a:t>
            </a:r>
            <a:r>
              <a:rPr lang="nl-NL" b="1" dirty="0">
                <a:solidFill>
                  <a:prstClr val="white"/>
                </a:solidFill>
                <a:ea typeface="Verdana" panose="020B0604030504040204" pitchFamily="34" charset="0"/>
                <a:cs typeface="Verdana" panose="020B0604030504040204" pitchFamily="34" charset="0"/>
              </a:rPr>
              <a:t> </a:t>
            </a:r>
            <a:r>
              <a:rPr lang="nl-NL" b="1" dirty="0" err="1">
                <a:solidFill>
                  <a:prstClr val="white"/>
                </a:solidFill>
                <a:ea typeface="Verdana" panose="020B0604030504040204" pitchFamily="34" charset="0"/>
                <a:cs typeface="Verdana" panose="020B0604030504040204" pitchFamily="34" charset="0"/>
              </a:rPr>
              <a:t>semantic</a:t>
            </a:r>
            <a:r>
              <a:rPr lang="nl-NL" b="1" dirty="0">
                <a:solidFill>
                  <a:prstClr val="white"/>
                </a:solidFill>
                <a:ea typeface="Verdana" panose="020B0604030504040204" pitchFamily="34" charset="0"/>
                <a:cs typeface="Verdana" panose="020B0604030504040204" pitchFamily="34" charset="0"/>
              </a:rPr>
              <a:t> HTML?</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nl-NL" sz="16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Use</a:t>
            </a:r>
            <a:r>
              <a:rPr kumimoji="0" lang="nl-NL" sz="16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the</a:t>
            </a:r>
            <a:r>
              <a:rPr kumimoji="0" lang="nl-NL" sz="16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role</a:t>
            </a:r>
            <a:r>
              <a:rPr kumimoji="0" lang="nl-NL" sz="16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attribute</a:t>
            </a:r>
            <a:endParaRPr kumimoji="0" lang="nl-NL" sz="16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endParaRPr lang="nl-NL" sz="1600" b="1" dirty="0">
              <a:solidFill>
                <a:prstClr val="white"/>
              </a:solidFill>
              <a:ea typeface="Verdana" panose="020B0604030504040204" pitchFamily="34" charset="0"/>
              <a:cs typeface="Verdana" panose="020B0604030504040204" pitchFamily="34" charset="0"/>
            </a:endParaRPr>
          </a:p>
          <a:p>
            <a:r>
              <a:rPr lang="nl-NL" sz="1600" b="1" dirty="0">
                <a:solidFill>
                  <a:prstClr val="white"/>
                </a:solidFill>
                <a:ea typeface="Verdana" panose="020B0604030504040204" pitchFamily="34" charset="0"/>
                <a:cs typeface="Verdana" panose="020B0604030504040204" pitchFamily="34" charset="0"/>
              </a:rPr>
              <a:t>But </a:t>
            </a:r>
            <a:r>
              <a:rPr lang="nl-NL" sz="1600" b="1" dirty="0" err="1">
                <a:solidFill>
                  <a:prstClr val="white"/>
                </a:solidFill>
                <a:ea typeface="Verdana" panose="020B0604030504040204" pitchFamily="34" charset="0"/>
                <a:cs typeface="Verdana" panose="020B0604030504040204" pitchFamily="34" charset="0"/>
              </a:rPr>
              <a:t>please</a:t>
            </a:r>
            <a:r>
              <a:rPr lang="nl-NL" sz="1600" b="1" dirty="0">
                <a:solidFill>
                  <a:prstClr val="white"/>
                </a:solidFill>
                <a:ea typeface="Verdana" panose="020B0604030504040204" pitchFamily="34" charset="0"/>
                <a:cs typeface="Verdana" panose="020B0604030504040204" pitchFamily="34" charset="0"/>
              </a:rPr>
              <a:t> </a:t>
            </a:r>
            <a:r>
              <a:rPr lang="nl-NL" sz="1600" b="1" dirty="0" err="1">
                <a:solidFill>
                  <a:prstClr val="white"/>
                </a:solidFill>
                <a:ea typeface="Verdana" panose="020B0604030504040204" pitchFamily="34" charset="0"/>
                <a:cs typeface="Verdana" panose="020B0604030504040204" pitchFamily="34" charset="0"/>
              </a:rPr>
              <a:t>dont</a:t>
            </a:r>
            <a:r>
              <a:rPr lang="nl-NL" sz="1600" b="1" dirty="0">
                <a:solidFill>
                  <a:prstClr val="white"/>
                </a:solidFill>
                <a:ea typeface="Verdana" panose="020B0604030504040204" pitchFamily="34" charset="0"/>
                <a:cs typeface="Verdana" panose="020B0604030504040204" pitchFamily="34" charset="0"/>
              </a:rPr>
              <a:t> do </a:t>
            </a:r>
            <a:r>
              <a:rPr lang="nl-NL" sz="1600" b="1" dirty="0" err="1">
                <a:solidFill>
                  <a:prstClr val="white"/>
                </a:solidFill>
                <a:ea typeface="Verdana" panose="020B0604030504040204" pitchFamily="34" charset="0"/>
                <a:cs typeface="Verdana" panose="020B0604030504040204" pitchFamily="34" charset="0"/>
              </a:rPr>
              <a:t>this</a:t>
            </a:r>
            <a:r>
              <a:rPr lang="nl-NL" sz="1600" b="1" dirty="0">
                <a:solidFill>
                  <a:prstClr val="white"/>
                </a:solidFill>
                <a:ea typeface="Verdana" panose="020B0604030504040204" pitchFamily="34" charset="0"/>
                <a:cs typeface="Verdana" panose="020B0604030504040204" pitchFamily="34" charset="0"/>
              </a:rPr>
              <a:t>!</a:t>
            </a:r>
            <a:endParaRPr lang="nl-NL" dirty="0">
              <a:solidFill>
                <a:schemeClr val="bg1"/>
              </a:solidFill>
            </a:endParaRPr>
          </a:p>
        </p:txBody>
      </p:sp>
      <p:sp>
        <p:nvSpPr>
          <p:cNvPr id="8" name="TextBox 7">
            <a:extLst>
              <a:ext uri="{FF2B5EF4-FFF2-40B4-BE49-F238E27FC236}">
                <a16:creationId xmlns:a16="http://schemas.microsoft.com/office/drawing/2014/main" id="{18B91921-23D5-011F-888F-C60DC6B7CA06}"/>
              </a:ext>
            </a:extLst>
          </p:cNvPr>
          <p:cNvSpPr txBox="1"/>
          <p:nvPr/>
        </p:nvSpPr>
        <p:spPr>
          <a:xfrm>
            <a:off x="1154890" y="2363177"/>
            <a:ext cx="5421454" cy="430887"/>
          </a:xfrm>
          <a:prstGeom prst="rect">
            <a:avLst/>
          </a:prstGeom>
          <a:solidFill>
            <a:srgbClr val="000000"/>
          </a:solidFill>
          <a:ln w="76200">
            <a:solidFill>
              <a:srgbClr val="000000"/>
            </a:solidFill>
          </a:ln>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200" b="0" i="0" u="none" strike="noStrike" kern="1200" cap="none" spc="0" normalizeH="0" baseline="0" noProof="0" dirty="0">
                <a:ln>
                  <a:noFill/>
                </a:ln>
                <a:solidFill>
                  <a:srgbClr val="FF6188"/>
                </a:solidFill>
                <a:effectLst/>
                <a:uLnTx/>
                <a:uFillTx/>
                <a:latin typeface="Consolas" panose="020B0609020204030204" pitchFamily="49" charset="0"/>
              </a:rPr>
              <a:t>button</a:t>
            </a:r>
            <a:r>
              <a:rPr kumimoji="0" lang="en-GB" sz="2200" b="0" i="0" u="none" strike="noStrike" kern="1200" cap="none" spc="0" normalizeH="0" baseline="0" noProof="0" dirty="0">
                <a:ln>
                  <a:noFill/>
                </a:ln>
                <a:solidFill>
                  <a:srgbClr val="FCFCFA"/>
                </a:solidFill>
                <a:effectLst/>
                <a:uLnTx/>
                <a:uFillTx/>
                <a:latin typeface="Consolas" panose="020B0609020204030204" pitchFamily="49" charset="0"/>
              </a:rPr>
              <a:t> </a:t>
            </a:r>
            <a:r>
              <a:rPr kumimoji="0" lang="en-GB" sz="2200" b="0" i="1" u="none" strike="noStrike" kern="1200" cap="none" spc="0" normalizeH="0" baseline="0" noProof="0" dirty="0">
                <a:ln>
                  <a:noFill/>
                </a:ln>
                <a:solidFill>
                  <a:srgbClr val="78DCE8"/>
                </a:solidFill>
                <a:effectLst/>
                <a:uLnTx/>
                <a:uFillTx/>
                <a:latin typeface="Consolas" panose="020B0609020204030204" pitchFamily="49" charset="0"/>
              </a:rPr>
              <a:t>disabled</a:t>
            </a:r>
            <a:r>
              <a:rPr kumimoji="0" lang="en-GB" sz="22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200" b="0" i="0" u="none" strike="noStrike" kern="1200" cap="none" spc="0" normalizeH="0" baseline="0" noProof="0" dirty="0">
              <a:ln>
                <a:noFill/>
              </a:ln>
              <a:solidFill>
                <a:srgbClr val="FCFCFA"/>
              </a:solidFill>
              <a:effectLst/>
              <a:uLnTx/>
              <a:uFillTx/>
              <a:latin typeface="Consolas" panose="020B0609020204030204" pitchFamily="49" charset="0"/>
            </a:endParaRPr>
          </a:p>
        </p:txBody>
      </p:sp>
      <p:sp>
        <p:nvSpPr>
          <p:cNvPr id="11" name="TextBox 10">
            <a:extLst>
              <a:ext uri="{FF2B5EF4-FFF2-40B4-BE49-F238E27FC236}">
                <a16:creationId xmlns:a16="http://schemas.microsoft.com/office/drawing/2014/main" id="{18D1065E-F4BE-63AC-4232-893D6B448B24}"/>
              </a:ext>
            </a:extLst>
          </p:cNvPr>
          <p:cNvSpPr txBox="1"/>
          <p:nvPr/>
        </p:nvSpPr>
        <p:spPr>
          <a:xfrm>
            <a:off x="451047" y="4222705"/>
            <a:ext cx="576064" cy="1446550"/>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a:p>
            <a:pPr algn="r"/>
            <a:r>
              <a:rPr lang="nl-NL" sz="2200" dirty="0">
                <a:solidFill>
                  <a:schemeClr val="bg2">
                    <a:lumMod val="50000"/>
                  </a:schemeClr>
                </a:solidFill>
                <a:latin typeface="Consolas" panose="020B0609020204030204" pitchFamily="49" charset="0"/>
              </a:rPr>
              <a:t>2</a:t>
            </a:r>
          </a:p>
          <a:p>
            <a:pPr algn="r"/>
            <a:r>
              <a:rPr lang="nl-NL" sz="2200" dirty="0">
                <a:solidFill>
                  <a:schemeClr val="bg2">
                    <a:lumMod val="50000"/>
                  </a:schemeClr>
                </a:solidFill>
                <a:latin typeface="Consolas" panose="020B0609020204030204" pitchFamily="49" charset="0"/>
              </a:rPr>
              <a:t>3</a:t>
            </a:r>
          </a:p>
          <a:p>
            <a:pPr algn="r"/>
            <a:r>
              <a:rPr lang="nl-NL" sz="2200" dirty="0">
                <a:solidFill>
                  <a:schemeClr val="bg2">
                    <a:lumMod val="50000"/>
                  </a:schemeClr>
                </a:solidFill>
                <a:latin typeface="Consolas" panose="020B0609020204030204" pitchFamily="49" charset="0"/>
              </a:rPr>
              <a:t>4</a:t>
            </a:r>
          </a:p>
        </p:txBody>
      </p:sp>
      <p:sp>
        <p:nvSpPr>
          <p:cNvPr id="13" name="TextBox 12">
            <a:extLst>
              <a:ext uri="{FF2B5EF4-FFF2-40B4-BE49-F238E27FC236}">
                <a16:creationId xmlns:a16="http://schemas.microsoft.com/office/drawing/2014/main" id="{6B31F27A-E177-F334-5CBA-D3439019516B}"/>
              </a:ext>
            </a:extLst>
          </p:cNvPr>
          <p:cNvSpPr txBox="1"/>
          <p:nvPr/>
        </p:nvSpPr>
        <p:spPr>
          <a:xfrm>
            <a:off x="1154890" y="4222706"/>
            <a:ext cx="4770043" cy="1446550"/>
          </a:xfrm>
          <a:prstGeom prst="rect">
            <a:avLst/>
          </a:prstGeom>
          <a:solidFill>
            <a:srgbClr val="000000"/>
          </a:solidFill>
          <a:ln w="76200">
            <a:solidFill>
              <a:srgbClr val="000000"/>
            </a:solidFill>
          </a:ln>
        </p:spPr>
        <p:txBody>
          <a:bodyPr wrap="square" anchor="ctr">
            <a:spAutoFit/>
          </a:bodyPr>
          <a:lstStyle/>
          <a:p>
            <a:pPr marL="0" indent="0">
              <a:buNone/>
            </a:pPr>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div</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role</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button</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i="1" dirty="0" err="1">
                <a:solidFill>
                  <a:srgbClr val="78DCE8"/>
                </a:solidFill>
                <a:effectLst/>
                <a:latin typeface="Consolas" panose="020B0609020204030204" pitchFamily="49" charset="0"/>
              </a:rPr>
              <a:t>tabindex</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0</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a:p>
            <a:pPr marL="0" indent="0">
              <a:buNone/>
            </a:pPr>
            <a:r>
              <a:rPr lang="en-GB" sz="2200" b="0" dirty="0">
                <a:solidFill>
                  <a:srgbClr val="FCFCFA"/>
                </a:solidFill>
                <a:effectLst/>
                <a:latin typeface="Consolas" panose="020B0609020204030204" pitchFamily="49" charset="0"/>
              </a:rPr>
              <a:t>    Continue</a:t>
            </a:r>
          </a:p>
          <a:p>
            <a:pPr marL="0" indent="0">
              <a:buNone/>
            </a:pPr>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div</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7703DF8E-8038-B107-109F-D726BFCCD44F}"/>
              </a:ext>
            </a:extLst>
          </p:cNvPr>
          <p:cNvSpPr txBox="1"/>
          <p:nvPr/>
        </p:nvSpPr>
        <p:spPr>
          <a:xfrm>
            <a:off x="451047" y="2363176"/>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endParaRPr lang="nl-NL" sz="2200" dirty="0">
              <a:solidFill>
                <a:schemeClr val="bg2">
                  <a:lumMod val="50000"/>
                </a:schemeClr>
              </a:solidFill>
              <a:latin typeface="Consolas" panose="020B0609020204030204" pitchFamily="49" charset="0"/>
            </a:endParaRPr>
          </a:p>
        </p:txBody>
      </p:sp>
    </p:spTree>
    <p:extLst>
      <p:ext uri="{BB962C8B-B14F-4D97-AF65-F5344CB8AC3E}">
        <p14:creationId xmlns:p14="http://schemas.microsoft.com/office/powerpoint/2010/main" val="1536590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err="1">
                <a:solidFill>
                  <a:schemeClr val="bg1"/>
                </a:solidFill>
              </a:rPr>
              <a:t>Skiplinks</a:t>
            </a:r>
            <a:br>
              <a:rPr lang="en-GB" sz="3200" dirty="0">
                <a:solidFill>
                  <a:schemeClr val="bg1"/>
                </a:solidFill>
              </a:rPr>
            </a:br>
            <a:r>
              <a:rPr lang="en-GB" sz="2000" dirty="0" err="1">
                <a:solidFill>
                  <a:schemeClr val="bg1">
                    <a:lumMod val="65000"/>
                  </a:schemeClr>
                </a:solidFill>
              </a:rPr>
              <a:t>Skiplinks</a:t>
            </a:r>
            <a:r>
              <a:rPr lang="en-GB" sz="2000" dirty="0">
                <a:solidFill>
                  <a:schemeClr val="bg1">
                    <a:lumMod val="65000"/>
                  </a:schemeClr>
                </a:solidFill>
              </a:rPr>
              <a:t> on a webpage</a:t>
            </a:r>
            <a:endParaRPr lang="en-GB" sz="3200" dirty="0">
              <a:solidFill>
                <a:schemeClr val="bg1"/>
              </a:solidFill>
            </a:endParaRPr>
          </a:p>
        </p:txBody>
      </p:sp>
    </p:spTree>
    <p:extLst>
      <p:ext uri="{BB962C8B-B14F-4D97-AF65-F5344CB8AC3E}">
        <p14:creationId xmlns:p14="http://schemas.microsoft.com/office/powerpoint/2010/main" val="386296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err="1">
                <a:solidFill>
                  <a:schemeClr val="bg1"/>
                </a:solidFill>
              </a:rPr>
              <a:t>Skiplinks</a:t>
            </a:r>
            <a:br>
              <a:rPr lang="en-GB" sz="3200" dirty="0">
                <a:solidFill>
                  <a:schemeClr val="bg1"/>
                </a:solidFill>
              </a:rPr>
            </a:br>
            <a:r>
              <a:rPr lang="en-GB" sz="2000" dirty="0" err="1">
                <a:solidFill>
                  <a:schemeClr val="bg1">
                    <a:lumMod val="65000"/>
                  </a:schemeClr>
                </a:solidFill>
              </a:rPr>
              <a:t>Skiplinks</a:t>
            </a:r>
            <a:r>
              <a:rPr lang="en-GB" sz="2000" dirty="0">
                <a:solidFill>
                  <a:schemeClr val="bg1">
                    <a:lumMod val="65000"/>
                  </a:schemeClr>
                </a:solidFill>
              </a:rPr>
              <a:t> on a webpage</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Keyboard-</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only</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users have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trouble</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navigating</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through</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 large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navigation</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sz="1600" dirty="0">
                <a:solidFill>
                  <a:prstClr val="white"/>
                </a:solidFill>
                <a:ea typeface="Verdana" panose="020B0604030504040204" pitchFamily="34" charset="0"/>
                <a:cs typeface="Verdana" panose="020B0604030504040204" pitchFamily="34" charset="0"/>
              </a:rPr>
              <a:t>The solution is </a:t>
            </a:r>
            <a:r>
              <a:rPr lang="nl-NL" sz="1600" dirty="0" err="1">
                <a:solidFill>
                  <a:prstClr val="white"/>
                </a:solidFill>
                <a:ea typeface="Verdana" panose="020B0604030504040204" pitchFamily="34" charset="0"/>
                <a:cs typeface="Verdana" panose="020B0604030504040204" pitchFamily="34" charset="0"/>
              </a:rPr>
              <a:t>to</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implement</a:t>
            </a:r>
            <a:r>
              <a:rPr lang="nl-NL" sz="1600" dirty="0">
                <a:solidFill>
                  <a:prstClr val="white"/>
                </a:solidFill>
                <a:ea typeface="Verdana" panose="020B0604030504040204" pitchFamily="34" charset="0"/>
                <a:cs typeface="Verdana" panose="020B0604030504040204" pitchFamily="34" charset="0"/>
              </a:rPr>
              <a:t> a skiplink </a:t>
            </a:r>
            <a:r>
              <a:rPr lang="nl-NL" sz="1600" dirty="0" err="1">
                <a:solidFill>
                  <a:prstClr val="white"/>
                </a:solidFill>
                <a:ea typeface="Verdana" panose="020B0604030504040204" pitchFamily="34" charset="0"/>
                <a:cs typeface="Verdana" panose="020B0604030504040204" pitchFamily="34" charset="0"/>
              </a:rPr>
              <a:t>to</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navigate</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directly</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to</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the</a:t>
            </a:r>
            <a:r>
              <a:rPr lang="nl-NL" sz="1600" dirty="0">
                <a:solidFill>
                  <a:prstClr val="white"/>
                </a:solidFill>
                <a:ea typeface="Verdana" panose="020B0604030504040204" pitchFamily="34" charset="0"/>
                <a:cs typeface="Verdana" panose="020B0604030504040204" pitchFamily="34" charset="0"/>
              </a:rPr>
              <a:t> </a:t>
            </a:r>
            <a:r>
              <a:rPr lang="nl-NL" sz="1600" dirty="0" err="1">
                <a:solidFill>
                  <a:prstClr val="white"/>
                </a:solidFill>
                <a:ea typeface="Verdana" panose="020B0604030504040204" pitchFamily="34" charset="0"/>
                <a:cs typeface="Verdana" panose="020B0604030504040204" pitchFamily="34" charset="0"/>
              </a:rPr>
              <a:t>main</a:t>
            </a:r>
            <a:r>
              <a:rPr lang="nl-NL" sz="1600" dirty="0">
                <a:solidFill>
                  <a:prstClr val="white"/>
                </a:solidFill>
                <a:ea typeface="Verdana" panose="020B0604030504040204" pitchFamily="34" charset="0"/>
                <a:cs typeface="Verdana" panose="020B0604030504040204" pitchFamily="34" charset="0"/>
              </a:rPr>
              <a:t> content</a:t>
            </a:r>
            <a:endParaRPr lang="nl-NL" b="1" dirty="0">
              <a:solidFill>
                <a:prstClr val="white"/>
              </a:solidFill>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D3655F97-9547-6DEA-F7E2-A544817D8778}"/>
              </a:ext>
            </a:extLst>
          </p:cNvPr>
          <p:cNvPicPr>
            <a:picLocks noChangeAspect="1"/>
          </p:cNvPicPr>
          <p:nvPr/>
        </p:nvPicPr>
        <p:blipFill>
          <a:blip r:embed="rId2"/>
          <a:stretch>
            <a:fillRect/>
          </a:stretch>
        </p:blipFill>
        <p:spPr>
          <a:xfrm>
            <a:off x="1644163" y="2056737"/>
            <a:ext cx="8903674" cy="4259883"/>
          </a:xfrm>
          <a:prstGeom prst="rect">
            <a:avLst/>
          </a:prstGeom>
        </p:spPr>
      </p:pic>
    </p:spTree>
    <p:extLst>
      <p:ext uri="{BB962C8B-B14F-4D97-AF65-F5344CB8AC3E}">
        <p14:creationId xmlns:p14="http://schemas.microsoft.com/office/powerpoint/2010/main" val="63840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Alt text attribute</a:t>
            </a:r>
            <a:br>
              <a:rPr lang="en-GB" sz="3200" dirty="0">
                <a:solidFill>
                  <a:schemeClr val="bg1"/>
                </a:solidFill>
              </a:rPr>
            </a:br>
            <a:r>
              <a:rPr lang="en-GB" sz="2000" dirty="0">
                <a:solidFill>
                  <a:schemeClr val="bg1">
                    <a:lumMod val="65000"/>
                  </a:schemeClr>
                </a:solidFill>
              </a:rPr>
              <a:t>Images</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For users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that</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have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impaired</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vision</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having</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an</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alt tekst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will</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aloow</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them</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to</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know</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what</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16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the</a:t>
            </a:r>
            <a:r>
              <a:rPr kumimoji="0" lang="nl-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image 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NL" sz="1600" dirty="0" err="1">
                <a:solidFill>
                  <a:prstClr val="white"/>
                </a:solidFill>
                <a:ea typeface="Verdana" panose="020B0604030504040204" pitchFamily="34" charset="0"/>
                <a:cs typeface="Verdana" panose="020B0604030504040204" pitchFamily="34" charset="0"/>
              </a:rPr>
              <a:t>Decorative</a:t>
            </a:r>
            <a:r>
              <a:rPr lang="nl-NL" sz="1600" dirty="0">
                <a:solidFill>
                  <a:prstClr val="white"/>
                </a:solidFill>
                <a:ea typeface="Verdana" panose="020B0604030504040204" pitchFamily="34" charset="0"/>
                <a:cs typeface="Verdana" panose="020B0604030504040204" pitchFamily="34" charset="0"/>
              </a:rPr>
              <a:t> images </a:t>
            </a:r>
            <a:r>
              <a:rPr lang="nl-NL" sz="1600" dirty="0" err="1">
                <a:solidFill>
                  <a:prstClr val="white"/>
                </a:solidFill>
                <a:ea typeface="Verdana" panose="020B0604030504040204" pitchFamily="34" charset="0"/>
                <a:cs typeface="Verdana" panose="020B0604030504040204" pitchFamily="34" charset="0"/>
              </a:rPr>
              <a:t>should</a:t>
            </a:r>
            <a:r>
              <a:rPr lang="nl-NL" sz="1600" dirty="0">
                <a:solidFill>
                  <a:prstClr val="white"/>
                </a:solidFill>
                <a:ea typeface="Verdana" panose="020B0604030504040204" pitchFamily="34" charset="0"/>
                <a:cs typeface="Verdana" panose="020B0604030504040204" pitchFamily="34" charset="0"/>
              </a:rPr>
              <a:t> get </a:t>
            </a:r>
            <a:r>
              <a:rPr lang="nl-NL" sz="1600" dirty="0" err="1">
                <a:solidFill>
                  <a:prstClr val="white"/>
                </a:solidFill>
                <a:ea typeface="Verdana" panose="020B0604030504040204" pitchFamily="34" charset="0"/>
                <a:cs typeface="Verdana" panose="020B0604030504040204" pitchFamily="34" charset="0"/>
              </a:rPr>
              <a:t>an</a:t>
            </a:r>
            <a:r>
              <a:rPr lang="nl-NL" sz="1600" dirty="0">
                <a:solidFill>
                  <a:prstClr val="white"/>
                </a:solidFill>
                <a:ea typeface="Verdana" panose="020B0604030504040204" pitchFamily="34" charset="0"/>
                <a:cs typeface="Verdana" panose="020B0604030504040204" pitchFamily="34" charset="0"/>
              </a:rPr>
              <a:t> alt tag, but empty.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160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But </a:t>
            </a:r>
            <a:r>
              <a:rPr kumimoji="0" lang="nl-NL" sz="160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why</a:t>
            </a:r>
            <a:r>
              <a:rPr kumimoji="0" lang="nl-NL" sz="160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t>
            </a:r>
            <a:br>
              <a:rPr kumimoji="0" lang="en-NL" sz="20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endParaRPr lang="nl-NL" b="1" dirty="0">
              <a:solidFill>
                <a:prstClr val="white"/>
              </a:solidFill>
              <a:ea typeface="Verdana" panose="020B0604030504040204" pitchFamily="34" charset="0"/>
              <a:cs typeface="Verdana" panose="020B0604030504040204" pitchFamily="34" charset="0"/>
            </a:endParaRPr>
          </a:p>
          <a:p>
            <a:pPr>
              <a:lnSpc>
                <a:spcPct val="90000"/>
              </a:lnSpc>
              <a:spcBef>
                <a:spcPts val="1000"/>
              </a:spcBef>
              <a:spcAft>
                <a:spcPts val="0"/>
              </a:spcAft>
              <a:defRPr/>
            </a:pPr>
            <a:r>
              <a:rPr kumimoji="0" lang="en-US"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EXAMPLE: </a:t>
            </a:r>
            <a:r>
              <a:rPr lang="en-GB" sz="1600" b="0" dirty="0">
                <a:solidFill>
                  <a:srgbClr val="939293"/>
                </a:solidFill>
                <a:effectLst/>
                <a:hlinkClick r:id="rId2"/>
              </a:rPr>
              <a:t>https://developer.mozilla.org/en-US/docs/Web/HTML/Element/img</a:t>
            </a:r>
            <a:endParaRPr lang="en-GB" sz="1600" b="0" dirty="0">
              <a:solidFill>
                <a:srgbClr val="939293"/>
              </a:solidFill>
              <a:effectLst/>
            </a:endParaRPr>
          </a:p>
        </p:txBody>
      </p:sp>
      <p:sp>
        <p:nvSpPr>
          <p:cNvPr id="5" name="TextBox 4">
            <a:extLst>
              <a:ext uri="{FF2B5EF4-FFF2-40B4-BE49-F238E27FC236}">
                <a16:creationId xmlns:a16="http://schemas.microsoft.com/office/drawing/2014/main" id="{A1653621-F7B3-72FB-22B6-69DCDB88BE2E}"/>
              </a:ext>
            </a:extLst>
          </p:cNvPr>
          <p:cNvSpPr txBox="1"/>
          <p:nvPr/>
        </p:nvSpPr>
        <p:spPr>
          <a:xfrm>
            <a:off x="1210309" y="3213556"/>
            <a:ext cx="9272964" cy="430887"/>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err="1">
                <a:solidFill>
                  <a:srgbClr val="FF6188"/>
                </a:solidFill>
                <a:effectLst/>
                <a:latin typeface="Consolas" panose="020B0609020204030204" pitchFamily="49" charset="0"/>
              </a:rPr>
              <a:t>img</a:t>
            </a:r>
            <a:r>
              <a:rPr lang="en-GB" sz="2200" b="0" dirty="0">
                <a:solidFill>
                  <a:srgbClr val="FCFCFA"/>
                </a:solidFill>
                <a:effectLst/>
                <a:latin typeface="Consolas" panose="020B0609020204030204" pitchFamily="49" charset="0"/>
              </a:rPr>
              <a:t> </a:t>
            </a:r>
            <a:r>
              <a:rPr lang="en-GB" sz="2200" b="0" i="1" dirty="0" err="1">
                <a:solidFill>
                  <a:srgbClr val="78DCE8"/>
                </a:solidFill>
                <a:effectLst/>
                <a:latin typeface="Consolas" panose="020B0609020204030204" pitchFamily="49" charset="0"/>
              </a:rPr>
              <a:t>src</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img_apple.jpg</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alt</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dirty="0">
                <a:solidFill>
                  <a:srgbClr val="FFD866"/>
                </a:solidFill>
                <a:latin typeface="Consolas" panose="020B0609020204030204" pitchFamily="49" charset="0"/>
              </a:rPr>
              <a:t>Image of an apple</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6" name="TextBox 5">
            <a:extLst>
              <a:ext uri="{FF2B5EF4-FFF2-40B4-BE49-F238E27FC236}">
                <a16:creationId xmlns:a16="http://schemas.microsoft.com/office/drawing/2014/main" id="{71E8A07A-4EC6-E723-0059-9FA902D52D0E}"/>
              </a:ext>
            </a:extLst>
          </p:cNvPr>
          <p:cNvSpPr txBox="1"/>
          <p:nvPr/>
        </p:nvSpPr>
        <p:spPr>
          <a:xfrm>
            <a:off x="506466" y="3213555"/>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endParaRPr lang="nl-NL" sz="2200" dirty="0">
              <a:solidFill>
                <a:schemeClr val="bg2">
                  <a:lumMod val="50000"/>
                </a:schemeClr>
              </a:solidFill>
              <a:latin typeface="Consolas" panose="020B0609020204030204" pitchFamily="49" charset="0"/>
            </a:endParaRPr>
          </a:p>
        </p:txBody>
      </p:sp>
    </p:spTree>
    <p:extLst>
      <p:ext uri="{BB962C8B-B14F-4D97-AF65-F5344CB8AC3E}">
        <p14:creationId xmlns:p14="http://schemas.microsoft.com/office/powerpoint/2010/main" val="187365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5734491" y="614723"/>
            <a:ext cx="5863277" cy="1286528"/>
          </a:xfrm>
          <a:prstGeom prst="rect">
            <a:avLst/>
          </a:prstGeom>
        </p:spPr>
        <p:txBody>
          <a:bodyPr spcFirstLastPara="1" vert="horz" wrap="square" lIns="121900" tIns="121900" rIns="121900" bIns="121900" rtlCol="0" anchor="b" anchorCtr="0">
            <a:noAutofit/>
          </a:bodyPr>
          <a:lstStyle/>
          <a:p>
            <a:r>
              <a:rPr lang="en" dirty="0"/>
              <a:t>About me</a:t>
            </a:r>
            <a:endParaRPr dirty="0"/>
          </a:p>
        </p:txBody>
      </p:sp>
      <p:sp>
        <p:nvSpPr>
          <p:cNvPr id="10" name="Subtitle 9">
            <a:extLst>
              <a:ext uri="{FF2B5EF4-FFF2-40B4-BE49-F238E27FC236}">
                <a16:creationId xmlns:a16="http://schemas.microsoft.com/office/drawing/2014/main" id="{4E69DAAB-F1FA-2D17-4843-D9BA8341ED0A}"/>
              </a:ext>
            </a:extLst>
          </p:cNvPr>
          <p:cNvSpPr>
            <a:spLocks noGrp="1"/>
          </p:cNvSpPr>
          <p:nvPr>
            <p:ph type="subTitle" idx="1"/>
          </p:nvPr>
        </p:nvSpPr>
        <p:spPr>
          <a:xfrm>
            <a:off x="6039329" y="1871789"/>
            <a:ext cx="5253600" cy="619600"/>
          </a:xfrm>
        </p:spPr>
        <p:txBody>
          <a:bodyPr/>
          <a:lstStyle/>
          <a:p>
            <a:r>
              <a:rPr lang="en-NL" dirty="0"/>
              <a:t>This is where I geek out on</a:t>
            </a:r>
          </a:p>
        </p:txBody>
      </p:sp>
      <p:pic>
        <p:nvPicPr>
          <p:cNvPr id="1026" name="Picture 2" descr="20+ Call of Duty: Warzone HD Wallpapers and Backgrounds">
            <a:extLst>
              <a:ext uri="{FF2B5EF4-FFF2-40B4-BE49-F238E27FC236}">
                <a16:creationId xmlns:a16="http://schemas.microsoft.com/office/drawing/2014/main" id="{9346010E-28FE-E6C9-B7B3-C53FC2A8B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2" y="614723"/>
            <a:ext cx="2215924" cy="1376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host of Tsushima - Wallpaper | Ghost of tsushima, Tsushima, Ghost">
            <a:extLst>
              <a:ext uri="{FF2B5EF4-FFF2-40B4-BE49-F238E27FC236}">
                <a16:creationId xmlns:a16="http://schemas.microsoft.com/office/drawing/2014/main" id="{9CE23F55-AFD6-7808-B922-81C01C309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48" y="3314153"/>
            <a:ext cx="2074282" cy="3110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ld School RuneScape - Play Old School RS">
            <a:extLst>
              <a:ext uri="{FF2B5EF4-FFF2-40B4-BE49-F238E27FC236}">
                <a16:creationId xmlns:a16="http://schemas.microsoft.com/office/drawing/2014/main" id="{B688D677-ADDE-124F-CD91-D921055EC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41" y="5167731"/>
            <a:ext cx="2990126" cy="15575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glourious Basterds (2009) - IMDb">
            <a:extLst>
              <a:ext uri="{FF2B5EF4-FFF2-40B4-BE49-F238E27FC236}">
                <a16:creationId xmlns:a16="http://schemas.microsoft.com/office/drawing/2014/main" id="{A8A00D8E-E984-FDD4-FE94-58E3D0AE7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908" y="-1"/>
            <a:ext cx="2080745" cy="308152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00+] Lotr Wallpapers | Wallpapers.com">
            <a:extLst>
              <a:ext uri="{FF2B5EF4-FFF2-40B4-BE49-F238E27FC236}">
                <a16:creationId xmlns:a16="http://schemas.microsoft.com/office/drawing/2014/main" id="{960CCC90-3A43-EC8C-A47C-C9F3AF84E3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06290"/>
            <a:ext cx="3419970" cy="19237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imer tráiler del shooter cooperativo HELLDIVERS 2 que se lanzará para ...">
            <a:extLst>
              <a:ext uri="{FF2B5EF4-FFF2-40B4-BE49-F238E27FC236}">
                <a16:creationId xmlns:a16="http://schemas.microsoft.com/office/drawing/2014/main" id="{B4B1B2FE-4847-0993-BFD2-B0B403F11F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807" y="2491389"/>
            <a:ext cx="5478274" cy="3081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862732" y="2952620"/>
            <a:ext cx="4087945" cy="952759"/>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ctr" defTabSz="1507846" rtl="0" eaLnBrk="1" fontAlgn="auto" latinLnBrk="0" hangingPunct="1">
              <a:lnSpc>
                <a:spcPct val="100000"/>
              </a:lnSpc>
              <a:spcBef>
                <a:spcPts val="0"/>
              </a:spcBef>
              <a:spcAft>
                <a:spcPts val="0"/>
              </a:spcAft>
              <a:buClrTx/>
              <a:buSzTx/>
              <a:buFontTx/>
              <a:buNone/>
              <a:tabLst/>
              <a:defRPr/>
            </a:pPr>
            <a:r>
              <a:rPr kumimoji="0" lang="en-US" sz="5600" b="1" i="0" u="none" strike="noStrike" kern="1200" cap="all" spc="-6" normalizeH="0" baseline="0" noProof="0" dirty="0" err="1">
                <a:ln>
                  <a:noFill/>
                </a:ln>
                <a:solidFill>
                  <a:schemeClr val="bg1"/>
                </a:solidFill>
                <a:effectLst/>
                <a:uLnTx/>
                <a:uFillTx/>
                <a:latin typeface="Ubuntu Light"/>
                <a:ea typeface="+mj-ea"/>
                <a:cs typeface="Ubuntu Light"/>
              </a:rPr>
              <a:t>AriA</a:t>
            </a:r>
            <a:r>
              <a:rPr kumimoji="0" lang="en-US" sz="5600" b="1" i="0" u="none" strike="noStrike" kern="1200" cap="all" spc="-6" normalizeH="0" baseline="0" noProof="0" dirty="0">
                <a:ln>
                  <a:noFill/>
                </a:ln>
                <a:solidFill>
                  <a:schemeClr val="bg1"/>
                </a:solidFill>
                <a:effectLst/>
                <a:uLnTx/>
                <a:uFillTx/>
                <a:latin typeface="Ubuntu Light"/>
                <a:ea typeface="+mj-ea"/>
                <a:cs typeface="Ubuntu Light"/>
              </a:rPr>
              <a:t> roles</a:t>
            </a:r>
            <a:endParaRPr kumimoji="0" lang="en-US" sz="5600" b="1"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2866026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Aria roles</a:t>
            </a:r>
            <a:br>
              <a:rPr lang="en-GB" sz="3200" dirty="0">
                <a:solidFill>
                  <a:schemeClr val="bg1"/>
                </a:solidFill>
              </a:rPr>
            </a:br>
            <a:r>
              <a:rPr lang="en-GB" sz="2000" dirty="0">
                <a:solidFill>
                  <a:schemeClr val="bg1">
                    <a:lumMod val="65000"/>
                  </a:schemeClr>
                </a:solidFill>
              </a:rPr>
              <a:t>Role attribute</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Keyboard-only users have trouble navigating through a large navigation. </a:t>
            </a:r>
            <a:b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The solution is to implement a skiplink to navigate directly to the main content.</a:t>
            </a:r>
            <a:b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11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US"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EXAMPLE: </a:t>
            </a:r>
            <a:r>
              <a:rPr lang="en-GB" sz="1600" b="0" dirty="0">
                <a:solidFill>
                  <a:srgbClr val="939293"/>
                </a:solidFill>
                <a:effectLst/>
                <a:hlinkClick r:id="rId2"/>
              </a:rPr>
              <a:t>https://developer.mozilla.org/en-US/docs/Web/Accessibility/ARIA/Roles</a:t>
            </a:r>
            <a:endParaRPr lang="en-GB" sz="1600" b="0" dirty="0">
              <a:solidFill>
                <a:srgbClr val="939293"/>
              </a:solidFill>
              <a:effectLst/>
            </a:endParaRPr>
          </a:p>
        </p:txBody>
      </p:sp>
      <p:pic>
        <p:nvPicPr>
          <p:cNvPr id="5" name="Picture 2" descr="70 CSS Modal Windows">
            <a:extLst>
              <a:ext uri="{FF2B5EF4-FFF2-40B4-BE49-F238E27FC236}">
                <a16:creationId xmlns:a16="http://schemas.microsoft.com/office/drawing/2014/main" id="{55B02F59-1221-9558-EED4-C077ABDDC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699" y="2766265"/>
            <a:ext cx="5332984" cy="3019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09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Alert</a:t>
            </a:r>
            <a:br>
              <a:rPr lang="en-GB" sz="3200" dirty="0">
                <a:solidFill>
                  <a:schemeClr val="bg1"/>
                </a:solidFill>
              </a:rPr>
            </a:br>
            <a:r>
              <a:rPr lang="en-GB" sz="2000" dirty="0" err="1">
                <a:solidFill>
                  <a:schemeClr val="bg1">
                    <a:lumMod val="65000"/>
                  </a:schemeClr>
                </a:solidFill>
              </a:rPr>
              <a:t>Alert</a:t>
            </a:r>
            <a:r>
              <a:rPr lang="en-GB" sz="2000" dirty="0">
                <a:solidFill>
                  <a:schemeClr val="bg1">
                    <a:lumMod val="65000"/>
                  </a:schemeClr>
                </a:solidFill>
              </a:rPr>
              <a:t> users</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NL"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Sometimes when you want to notify users you will need to alert the ones you can not see.</a:t>
            </a:r>
            <a:endParaRPr lang="nl-NL" b="1" dirty="0">
              <a:solidFill>
                <a:prstClr val="white"/>
              </a:solidFill>
              <a:ea typeface="Verdana" panose="020B0604030504040204" pitchFamily="34" charset="0"/>
              <a:cs typeface="Verdana" panose="020B0604030504040204" pitchFamily="34" charset="0"/>
            </a:endParaRPr>
          </a:p>
          <a:p>
            <a:pPr>
              <a:lnSpc>
                <a:spcPct val="90000"/>
              </a:lnSpc>
              <a:spcBef>
                <a:spcPts val="1000"/>
              </a:spcBef>
              <a:spcAft>
                <a:spcPts val="0"/>
              </a:spcAft>
              <a:defRPr/>
            </a:pPr>
            <a:r>
              <a:rPr kumimoji="0" lang="en-US" sz="16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EXAMPLE: </a:t>
            </a:r>
            <a:r>
              <a:rPr lang="en-GB" sz="1600" b="0" dirty="0">
                <a:solidFill>
                  <a:srgbClr val="939293"/>
                </a:solidFill>
                <a:effectLst/>
                <a:hlinkClick r:id="rId2"/>
              </a:rPr>
              <a:t>https://developer.mozilla.org/en-US/docs/Web/Accessibility/ARIA/Roles/alert_role</a:t>
            </a:r>
            <a:endParaRPr lang="en-GB" sz="1600" b="0" dirty="0">
              <a:solidFill>
                <a:srgbClr val="939293"/>
              </a:solidFill>
              <a:effectLst/>
            </a:endParaRPr>
          </a:p>
          <a:p>
            <a:pPr>
              <a:lnSpc>
                <a:spcPct val="90000"/>
              </a:lnSpc>
              <a:spcBef>
                <a:spcPts val="1000"/>
              </a:spcBef>
              <a:spcAft>
                <a:spcPts val="0"/>
              </a:spcAft>
              <a:defRPr/>
            </a:pPr>
            <a:endParaRPr lang="en-GB" sz="1600" b="0" dirty="0">
              <a:solidFill>
                <a:srgbClr val="939293"/>
              </a:solidFill>
              <a:effectLst/>
            </a:endParaRPr>
          </a:p>
        </p:txBody>
      </p:sp>
      <p:sp>
        <p:nvSpPr>
          <p:cNvPr id="5" name="TextBox 4">
            <a:extLst>
              <a:ext uri="{FF2B5EF4-FFF2-40B4-BE49-F238E27FC236}">
                <a16:creationId xmlns:a16="http://schemas.microsoft.com/office/drawing/2014/main" id="{A1653621-F7B3-72FB-22B6-69DCDB88BE2E}"/>
              </a:ext>
            </a:extLst>
          </p:cNvPr>
          <p:cNvSpPr txBox="1"/>
          <p:nvPr/>
        </p:nvSpPr>
        <p:spPr>
          <a:xfrm>
            <a:off x="1163782" y="2998113"/>
            <a:ext cx="10529454" cy="1015663"/>
          </a:xfrm>
          <a:prstGeom prst="rect">
            <a:avLst/>
          </a:prstGeom>
          <a:solidFill>
            <a:srgbClr val="000000"/>
          </a:solidFill>
          <a:ln w="76200">
            <a:solidFill>
              <a:srgbClr val="000000"/>
            </a:solidFill>
          </a:ln>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div</a:t>
            </a:r>
            <a:r>
              <a:rPr kumimoji="0" lang="en-GB" sz="2000" b="0" i="0" u="none" strike="noStrike" kern="1200" cap="none" spc="0" normalizeH="0" baseline="0" noProof="0" dirty="0">
                <a:ln>
                  <a:noFill/>
                </a:ln>
                <a:solidFill>
                  <a:srgbClr val="FCFCFA"/>
                </a:solidFill>
                <a:effectLst/>
                <a:uLnTx/>
                <a:uFillTx/>
                <a:latin typeface="Consolas" panose="020B0609020204030204" pitchFamily="49" charset="0"/>
              </a:rPr>
              <a:t> </a:t>
            </a:r>
            <a:r>
              <a:rPr kumimoji="0" lang="en-GB" sz="2000" b="0" i="1" u="none" strike="noStrike" kern="1200" cap="none" spc="0" normalizeH="0" baseline="0" noProof="0" dirty="0">
                <a:ln>
                  <a:noFill/>
                </a:ln>
                <a:solidFill>
                  <a:srgbClr val="78DCE8"/>
                </a:solidFill>
                <a:effectLst/>
                <a:uLnTx/>
                <a:uFillTx/>
                <a:latin typeface="Consolas" panose="020B0609020204030204" pitchFamily="49" charset="0"/>
              </a:rPr>
              <a:t>id</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a:t>
            </a:r>
            <a:r>
              <a:rPr kumimoji="0" lang="en-GB" sz="2000" b="0" i="0" u="none" strike="noStrike" kern="1200" cap="none" spc="0" normalizeH="0" baseline="0" noProof="0" dirty="0" err="1">
                <a:ln>
                  <a:noFill/>
                </a:ln>
                <a:solidFill>
                  <a:srgbClr val="FFD866"/>
                </a:solidFill>
                <a:effectLst/>
                <a:uLnTx/>
                <a:uFillTx/>
                <a:latin typeface="Consolas" panose="020B0609020204030204" pitchFamily="49" charset="0"/>
              </a:rPr>
              <a:t>expirationWarning</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FCFCFA"/>
                </a:solidFill>
                <a:effectLst/>
                <a:uLnTx/>
                <a:uFillTx/>
                <a:latin typeface="Consolas" panose="020B0609020204030204" pitchFamily="49" charset="0"/>
              </a:rPr>
              <a:t> </a:t>
            </a:r>
            <a:r>
              <a:rPr kumimoji="0" lang="en-GB" sz="2000" b="0" i="1" u="none" strike="noStrike" kern="1200" cap="none" spc="0" normalizeH="0" baseline="0" noProof="0" dirty="0">
                <a:ln>
                  <a:noFill/>
                </a:ln>
                <a:solidFill>
                  <a:srgbClr val="78DCE8"/>
                </a:solidFill>
                <a:effectLst/>
                <a:uLnTx/>
                <a:uFillTx/>
                <a:latin typeface="Consolas" panose="020B0609020204030204" pitchFamily="49" charset="0"/>
              </a:rPr>
              <a:t>role</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FFD866"/>
                </a:solidFill>
                <a:effectLst/>
                <a:uLnTx/>
                <a:uFillTx/>
                <a:latin typeface="Consolas" panose="020B0609020204030204" pitchFamily="49" charset="0"/>
              </a:rPr>
              <a:t>alert</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000" b="0" i="0" u="none" strike="noStrike" kern="1200" cap="none" spc="0" normalizeH="0" baseline="0" noProof="0" dirty="0">
              <a:ln>
                <a:noFill/>
              </a:ln>
              <a:solidFill>
                <a:srgbClr val="FCFCFA"/>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  &lt;</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span</a:t>
            </a:r>
            <a:r>
              <a:rPr kumimoji="0" lang="en-GB" sz="2000" b="0" i="0" u="none" strike="noStrike" kern="1200" cap="none" spc="0" normalizeH="0" baseline="0" noProof="0" dirty="0">
                <a:ln>
                  <a:noFill/>
                </a:ln>
                <a:solidFill>
                  <a:srgbClr val="FCFCFA"/>
                </a:solidFill>
                <a:effectLst/>
                <a:uLnTx/>
                <a:uFillTx/>
                <a:latin typeface="Consolas" panose="020B0609020204030204" pitchFamily="49" charset="0"/>
              </a:rPr>
              <a:t> </a:t>
            </a:r>
            <a:r>
              <a:rPr kumimoji="0" lang="en-GB" sz="2000" b="0" i="1" u="none" strike="noStrike" kern="1200" cap="none" spc="0" normalizeH="0" baseline="0" noProof="0" dirty="0">
                <a:ln>
                  <a:noFill/>
                </a:ln>
                <a:solidFill>
                  <a:srgbClr val="78DCE8"/>
                </a:solidFill>
                <a:effectLst/>
                <a:uLnTx/>
                <a:uFillTx/>
                <a:latin typeface="Consolas" panose="020B0609020204030204" pitchFamily="49" charset="0"/>
              </a:rPr>
              <a:t>class</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a:t>
            </a:r>
            <a:r>
              <a:rPr kumimoji="0" lang="en-GB" sz="2000" b="0" i="0" u="none" strike="noStrike" kern="1200" cap="none" spc="0" normalizeH="0" baseline="0" noProof="0" dirty="0">
                <a:ln>
                  <a:noFill/>
                </a:ln>
                <a:solidFill>
                  <a:srgbClr val="FFD866"/>
                </a:solidFill>
                <a:effectLst/>
                <a:uLnTx/>
                <a:uFillTx/>
                <a:latin typeface="Consolas" panose="020B0609020204030204" pitchFamily="49" charset="0"/>
              </a:rPr>
              <a:t>hidden</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"&gt;</a:t>
            </a:r>
            <a:r>
              <a:rPr kumimoji="0" lang="en-GB" sz="2000" b="0" i="0" u="none" strike="noStrike" kern="1200" cap="none" spc="0" normalizeH="0" baseline="0" noProof="0" dirty="0">
                <a:ln>
                  <a:noFill/>
                </a:ln>
                <a:solidFill>
                  <a:srgbClr val="FCFCFA"/>
                </a:solidFill>
                <a:effectLst/>
                <a:uLnTx/>
                <a:uFillTx/>
                <a:latin typeface="Consolas" panose="020B0609020204030204" pitchFamily="49" charset="0"/>
              </a:rPr>
              <a:t>Your log in session will expire in 2 minutes</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span</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000" b="0" i="0" u="none" strike="noStrike" kern="1200" cap="none" spc="0" normalizeH="0" baseline="0" noProof="0" dirty="0">
              <a:ln>
                <a:noFill/>
              </a:ln>
              <a:solidFill>
                <a:srgbClr val="FCFCFA"/>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&lt;/</a:t>
            </a:r>
            <a:r>
              <a:rPr kumimoji="0" lang="en-GB" sz="2000" b="0" i="0" u="none" strike="noStrike" kern="1200" cap="none" spc="0" normalizeH="0" baseline="0" noProof="0" dirty="0">
                <a:ln>
                  <a:noFill/>
                </a:ln>
                <a:solidFill>
                  <a:srgbClr val="FF6188"/>
                </a:solidFill>
                <a:effectLst/>
                <a:uLnTx/>
                <a:uFillTx/>
                <a:latin typeface="Consolas" panose="020B0609020204030204" pitchFamily="49" charset="0"/>
              </a:rPr>
              <a:t>div</a:t>
            </a:r>
            <a:r>
              <a:rPr kumimoji="0" lang="en-GB" sz="2000" b="0" i="0" u="none" strike="noStrike" kern="1200" cap="none" spc="0" normalizeH="0" baseline="0" noProof="0" dirty="0">
                <a:ln>
                  <a:noFill/>
                </a:ln>
                <a:solidFill>
                  <a:srgbClr val="939293"/>
                </a:solidFill>
                <a:effectLst/>
                <a:uLnTx/>
                <a:uFillTx/>
                <a:latin typeface="Consolas" panose="020B0609020204030204" pitchFamily="49" charset="0"/>
              </a:rPr>
              <a:t>&gt;</a:t>
            </a:r>
            <a:endParaRPr kumimoji="0" lang="en-GB" sz="2000" b="0" i="0" u="none" strike="noStrike" kern="1200" cap="none" spc="0" normalizeH="0" baseline="0" noProof="0" dirty="0">
              <a:ln>
                <a:noFill/>
              </a:ln>
              <a:solidFill>
                <a:srgbClr val="FCFCFA"/>
              </a:solidFill>
              <a:effectLst/>
              <a:uLnTx/>
              <a:uFillTx/>
              <a:latin typeface="Consolas" panose="020B0609020204030204" pitchFamily="49" charset="0"/>
            </a:endParaRPr>
          </a:p>
        </p:txBody>
      </p:sp>
      <p:sp>
        <p:nvSpPr>
          <p:cNvPr id="6" name="TextBox 5">
            <a:extLst>
              <a:ext uri="{FF2B5EF4-FFF2-40B4-BE49-F238E27FC236}">
                <a16:creationId xmlns:a16="http://schemas.microsoft.com/office/drawing/2014/main" id="{71E8A07A-4EC6-E723-0059-9FA902D52D0E}"/>
              </a:ext>
            </a:extLst>
          </p:cNvPr>
          <p:cNvSpPr txBox="1"/>
          <p:nvPr/>
        </p:nvSpPr>
        <p:spPr>
          <a:xfrm>
            <a:off x="404813" y="3012881"/>
            <a:ext cx="576064" cy="1015663"/>
          </a:xfrm>
          <a:prstGeom prst="rect">
            <a:avLst/>
          </a:prstGeom>
          <a:solidFill>
            <a:srgbClr val="000000"/>
          </a:solidFill>
          <a:ln w="76200">
            <a:solidFill>
              <a:srgbClr val="000000"/>
            </a:solidFill>
          </a:ln>
        </p:spPr>
        <p:txBody>
          <a:bodyPr wrap="square" anchor="ctr">
            <a:spAutoFit/>
          </a:bodyPr>
          <a:lstStyle/>
          <a:p>
            <a:pPr algn="r"/>
            <a:r>
              <a:rPr lang="nl-NL" sz="2000" dirty="0">
                <a:solidFill>
                  <a:schemeClr val="bg2">
                    <a:lumMod val="50000"/>
                  </a:schemeClr>
                </a:solidFill>
                <a:effectLst/>
                <a:latin typeface="Consolas" panose="020B0609020204030204" pitchFamily="49" charset="0"/>
              </a:rPr>
              <a:t>1</a:t>
            </a:r>
          </a:p>
          <a:p>
            <a:pPr algn="r"/>
            <a:r>
              <a:rPr lang="nl-NL" sz="2000" dirty="0">
                <a:solidFill>
                  <a:schemeClr val="bg2">
                    <a:lumMod val="50000"/>
                  </a:schemeClr>
                </a:solidFill>
                <a:latin typeface="Consolas" panose="020B0609020204030204" pitchFamily="49" charset="0"/>
              </a:rPr>
              <a:t>2</a:t>
            </a:r>
          </a:p>
          <a:p>
            <a:pPr algn="r"/>
            <a:r>
              <a:rPr lang="nl-NL" sz="2000" dirty="0">
                <a:solidFill>
                  <a:schemeClr val="bg2">
                    <a:lumMod val="50000"/>
                  </a:schemeClr>
                </a:solidFill>
                <a:latin typeface="Consolas" panose="020B0609020204030204" pitchFamily="49" charset="0"/>
              </a:rPr>
              <a:t>3</a:t>
            </a:r>
          </a:p>
        </p:txBody>
      </p:sp>
    </p:spTree>
    <p:extLst>
      <p:ext uri="{BB962C8B-B14F-4D97-AF65-F5344CB8AC3E}">
        <p14:creationId xmlns:p14="http://schemas.microsoft.com/office/powerpoint/2010/main" val="3568449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Aria-live</a:t>
            </a:r>
            <a:br>
              <a:rPr lang="en-GB" sz="3200" dirty="0">
                <a:solidFill>
                  <a:schemeClr val="bg1"/>
                </a:solidFill>
              </a:rPr>
            </a:br>
            <a:r>
              <a:rPr lang="en-GB" sz="2000" dirty="0">
                <a:solidFill>
                  <a:schemeClr val="bg1">
                    <a:lumMod val="65000"/>
                  </a:schemeClr>
                </a:solidFill>
              </a:rPr>
              <a:t>Assertive vs polite vs off</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624973"/>
            <a:ext cx="11406187" cy="44916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4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Assertive</a:t>
            </a:r>
            <a:br>
              <a:rPr kumimoji="0" lang="en-NL" sz="24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24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GB" sz="18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Indicates that updates to the region have the highest priority and should be presented to the user immediately. Avoid using this</a:t>
            </a:r>
            <a:br>
              <a:rPr kumimoji="0" lang="en-NL" sz="18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1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endParaRPr kumimoji="0" lang="en-GB" sz="1200" b="0" i="0" u="none" strike="noStrike" kern="1200" cap="none" spc="0" normalizeH="0" baseline="0" noProof="0" dirty="0">
              <a:ln>
                <a:noFill/>
              </a:ln>
              <a:solidFill>
                <a:srgbClr val="939293"/>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400" b="1"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Polite</a:t>
            </a:r>
            <a:br>
              <a:rPr kumimoji="0" lang="en-NL" sz="12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12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GB" sz="18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Indicates that updates to the region should be presented at the next graceful opportunity, such as at the end of speaking the current sentence or when the user pauses typing.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NL" sz="1800" b="0" i="0" u="none" strike="noStrike" kern="1200" cap="none" spc="0" normalizeH="0" baseline="0" noProof="0" dirty="0">
              <a:ln>
                <a:noFill/>
              </a:ln>
              <a:solidFill>
                <a:srgbClr val="939293"/>
              </a:solidFill>
              <a:effectLst/>
              <a:uLnTx/>
              <a:uFillTx/>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4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Off</a:t>
            </a:r>
            <a:br>
              <a:rPr kumimoji="0" lang="en-NL" sz="12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br>
              <a:rPr kumimoji="0" lang="en-NL" sz="1200" b="1"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br>
            <a:r>
              <a:rPr kumimoji="0" lang="en-GB" sz="18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Indicates that updates to the region should </a:t>
            </a:r>
            <a:r>
              <a:rPr kumimoji="0" lang="en-GB" sz="1800" b="1"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not</a:t>
            </a:r>
            <a:r>
              <a:rPr kumimoji="0" lang="en-GB" sz="1800" b="0" i="0" u="none" strike="noStrike" kern="1200" cap="none" spc="0" normalizeH="0" baseline="0" noProof="0" dirty="0">
                <a:ln>
                  <a:noFill/>
                </a:ln>
                <a:solidFill>
                  <a:srgbClr val="FFFFFF"/>
                </a:solidFill>
                <a:effectLst/>
                <a:uLnTx/>
                <a:uFillTx/>
                <a:ea typeface="Verdana" panose="020B0604030504040204" pitchFamily="34" charset="0"/>
                <a:cs typeface="Verdana" panose="020B0604030504040204" pitchFamily="34" charset="0"/>
              </a:rPr>
              <a:t> be presented to the user unless the user is currently focused on that region.</a:t>
            </a:r>
            <a:endParaRPr kumimoji="0" lang="en-GB" sz="1800" b="0" i="0" u="none" strike="noStrike" kern="1200" cap="none" spc="0" normalizeH="0" baseline="0" noProof="0" dirty="0">
              <a:ln>
                <a:noFill/>
              </a:ln>
              <a:solidFill>
                <a:srgbClr val="939293"/>
              </a:solidFill>
              <a:effectLst/>
              <a:uLnTx/>
              <a:uFillTx/>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8682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Aria-live</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1000"/>
              </a:spcBef>
              <a:spcAft>
                <a:spcPts val="0"/>
              </a:spcAft>
              <a:defRPr/>
            </a:pPr>
            <a:endParaRPr lang="en-GB" sz="1600" b="0" dirty="0">
              <a:solidFill>
                <a:srgbClr val="939293"/>
              </a:solidFill>
              <a:effectLst/>
              <a:latin typeface="Ubuntu" panose="020B0504030602030204" pitchFamily="34" charset="0"/>
            </a:endParaRPr>
          </a:p>
        </p:txBody>
      </p:sp>
      <p:sp>
        <p:nvSpPr>
          <p:cNvPr id="5" name="TextBox 4">
            <a:extLst>
              <a:ext uri="{FF2B5EF4-FFF2-40B4-BE49-F238E27FC236}">
                <a16:creationId xmlns:a16="http://schemas.microsoft.com/office/drawing/2014/main" id="{A1653621-F7B3-72FB-22B6-69DCDB88BE2E}"/>
              </a:ext>
            </a:extLst>
          </p:cNvPr>
          <p:cNvSpPr txBox="1"/>
          <p:nvPr/>
        </p:nvSpPr>
        <p:spPr>
          <a:xfrm>
            <a:off x="1131211" y="1745858"/>
            <a:ext cx="10529454" cy="430887"/>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div</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id</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announce-when-ready</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aria-live</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polite</a:t>
            </a:r>
            <a:r>
              <a:rPr lang="en-GB" sz="2200" b="0" dirty="0">
                <a:solidFill>
                  <a:srgbClr val="939293"/>
                </a:solidFill>
                <a:effectLst/>
                <a:latin typeface="Consolas" panose="020B0609020204030204" pitchFamily="49" charset="0"/>
              </a:rPr>
              <a:t>"&gt; … &lt;/</a:t>
            </a:r>
            <a:r>
              <a:rPr lang="en-GB" sz="2200" b="0" dirty="0">
                <a:solidFill>
                  <a:srgbClr val="FF6188"/>
                </a:solidFill>
                <a:effectLst/>
                <a:latin typeface="Consolas" panose="020B0609020204030204" pitchFamily="49" charset="0"/>
              </a:rPr>
              <a:t>div</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6" name="TextBox 5">
            <a:extLst>
              <a:ext uri="{FF2B5EF4-FFF2-40B4-BE49-F238E27FC236}">
                <a16:creationId xmlns:a16="http://schemas.microsoft.com/office/drawing/2014/main" id="{71E8A07A-4EC6-E723-0059-9FA902D52D0E}"/>
              </a:ext>
            </a:extLst>
          </p:cNvPr>
          <p:cNvSpPr txBox="1"/>
          <p:nvPr/>
        </p:nvSpPr>
        <p:spPr>
          <a:xfrm>
            <a:off x="404813" y="1745858"/>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p:txBody>
      </p:sp>
      <p:sp>
        <p:nvSpPr>
          <p:cNvPr id="2" name="TextBox 1">
            <a:extLst>
              <a:ext uri="{FF2B5EF4-FFF2-40B4-BE49-F238E27FC236}">
                <a16:creationId xmlns:a16="http://schemas.microsoft.com/office/drawing/2014/main" id="{06872441-2DD2-6091-5DF1-775F78501C7A}"/>
              </a:ext>
            </a:extLst>
          </p:cNvPr>
          <p:cNvSpPr txBox="1"/>
          <p:nvPr/>
        </p:nvSpPr>
        <p:spPr>
          <a:xfrm>
            <a:off x="1131211" y="2581835"/>
            <a:ext cx="10529454" cy="430887"/>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div</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id</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announce-immediately</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aria-live</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assertive</a:t>
            </a:r>
            <a:r>
              <a:rPr lang="en-GB" sz="2200" b="0" dirty="0">
                <a:solidFill>
                  <a:srgbClr val="939293"/>
                </a:solidFill>
                <a:effectLst/>
                <a:latin typeface="Consolas" panose="020B0609020204030204" pitchFamily="49" charset="0"/>
              </a:rPr>
              <a:t>"&gt; … &lt;/</a:t>
            </a:r>
            <a:r>
              <a:rPr lang="en-GB" sz="2200" b="0" dirty="0">
                <a:solidFill>
                  <a:srgbClr val="FF6188"/>
                </a:solidFill>
                <a:effectLst/>
                <a:latin typeface="Consolas" panose="020B0609020204030204" pitchFamily="49" charset="0"/>
              </a:rPr>
              <a:t>div</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7" name="TextBox 6">
            <a:extLst>
              <a:ext uri="{FF2B5EF4-FFF2-40B4-BE49-F238E27FC236}">
                <a16:creationId xmlns:a16="http://schemas.microsoft.com/office/drawing/2014/main" id="{C3714DCA-4D93-2D90-8573-787F549C3FC6}"/>
              </a:ext>
            </a:extLst>
          </p:cNvPr>
          <p:cNvSpPr txBox="1"/>
          <p:nvPr/>
        </p:nvSpPr>
        <p:spPr>
          <a:xfrm>
            <a:off x="404813" y="2581835"/>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p:txBody>
      </p:sp>
      <p:sp>
        <p:nvSpPr>
          <p:cNvPr id="8" name="TextBox 7">
            <a:extLst>
              <a:ext uri="{FF2B5EF4-FFF2-40B4-BE49-F238E27FC236}">
                <a16:creationId xmlns:a16="http://schemas.microsoft.com/office/drawing/2014/main" id="{D4057A91-0F06-D3FA-04F1-D5A3145C419E}"/>
              </a:ext>
            </a:extLst>
          </p:cNvPr>
          <p:cNvSpPr txBox="1"/>
          <p:nvPr/>
        </p:nvSpPr>
        <p:spPr>
          <a:xfrm>
            <a:off x="1131211" y="3417812"/>
            <a:ext cx="10529454" cy="430887"/>
          </a:xfrm>
          <a:prstGeom prst="rect">
            <a:avLst/>
          </a:prstGeom>
          <a:solidFill>
            <a:srgbClr val="000000"/>
          </a:solidFill>
          <a:ln w="76200">
            <a:solidFill>
              <a:srgbClr val="000000"/>
            </a:solidFill>
          </a:ln>
        </p:spPr>
        <p:txBody>
          <a:bodyPr wrap="square" anchor="ctr">
            <a:spAutoFit/>
          </a:bodyPr>
          <a:lstStyle/>
          <a:p>
            <a:r>
              <a:rPr lang="en-GB" sz="2200" b="0" dirty="0">
                <a:solidFill>
                  <a:srgbClr val="939293"/>
                </a:solidFill>
                <a:effectLst/>
                <a:latin typeface="Consolas" panose="020B0609020204030204" pitchFamily="49" charset="0"/>
              </a:rPr>
              <a:t>&lt;</a:t>
            </a:r>
            <a:r>
              <a:rPr lang="en-GB" sz="2200" b="0" dirty="0">
                <a:solidFill>
                  <a:srgbClr val="FF6188"/>
                </a:solidFill>
                <a:effectLst/>
                <a:latin typeface="Consolas" panose="020B0609020204030204" pitchFamily="49" charset="0"/>
              </a:rPr>
              <a:t>div</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id</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announce-when-focused</a:t>
            </a:r>
            <a:r>
              <a:rPr lang="en-GB" sz="2200" b="0" dirty="0">
                <a:solidFill>
                  <a:srgbClr val="939293"/>
                </a:solidFill>
                <a:effectLst/>
                <a:latin typeface="Consolas" panose="020B0609020204030204" pitchFamily="49" charset="0"/>
              </a:rPr>
              <a:t>"</a:t>
            </a:r>
            <a:r>
              <a:rPr lang="en-GB" sz="2200" b="0" dirty="0">
                <a:solidFill>
                  <a:srgbClr val="FCFCFA"/>
                </a:solidFill>
                <a:effectLst/>
                <a:latin typeface="Consolas" panose="020B0609020204030204" pitchFamily="49" charset="0"/>
              </a:rPr>
              <a:t> </a:t>
            </a:r>
            <a:r>
              <a:rPr lang="en-GB" sz="2200" b="0" i="1" dirty="0">
                <a:solidFill>
                  <a:srgbClr val="78DCE8"/>
                </a:solidFill>
                <a:effectLst/>
                <a:latin typeface="Consolas" panose="020B0609020204030204" pitchFamily="49" charset="0"/>
              </a:rPr>
              <a:t>aria-live</a:t>
            </a:r>
            <a:r>
              <a:rPr lang="en-GB" sz="2200" b="0" dirty="0">
                <a:solidFill>
                  <a:srgbClr val="FF6188"/>
                </a:solidFill>
                <a:effectLst/>
                <a:latin typeface="Consolas" panose="020B0609020204030204" pitchFamily="49" charset="0"/>
              </a:rPr>
              <a:t>=</a:t>
            </a:r>
            <a:r>
              <a:rPr lang="en-GB" sz="2200" b="0" dirty="0">
                <a:solidFill>
                  <a:srgbClr val="939293"/>
                </a:solidFill>
                <a:effectLst/>
                <a:latin typeface="Consolas" panose="020B0609020204030204" pitchFamily="49" charset="0"/>
              </a:rPr>
              <a:t>”</a:t>
            </a:r>
            <a:r>
              <a:rPr lang="en-GB" sz="2200" b="0" dirty="0">
                <a:solidFill>
                  <a:srgbClr val="FFD866"/>
                </a:solidFill>
                <a:effectLst/>
                <a:latin typeface="Consolas" panose="020B0609020204030204" pitchFamily="49" charset="0"/>
              </a:rPr>
              <a:t>off</a:t>
            </a:r>
            <a:r>
              <a:rPr lang="en-GB" sz="2200" b="0" dirty="0">
                <a:solidFill>
                  <a:srgbClr val="939293"/>
                </a:solidFill>
                <a:effectLst/>
                <a:latin typeface="Consolas" panose="020B0609020204030204" pitchFamily="49" charset="0"/>
              </a:rPr>
              <a:t>"&gt; … &lt;/</a:t>
            </a:r>
            <a:r>
              <a:rPr lang="en-GB" sz="2200" b="0" dirty="0">
                <a:solidFill>
                  <a:srgbClr val="FF6188"/>
                </a:solidFill>
                <a:effectLst/>
                <a:latin typeface="Consolas" panose="020B0609020204030204" pitchFamily="49" charset="0"/>
              </a:rPr>
              <a:t>div</a:t>
            </a:r>
            <a:r>
              <a:rPr lang="en-GB" sz="2200" b="0" dirty="0">
                <a:solidFill>
                  <a:srgbClr val="939293"/>
                </a:solidFill>
                <a:effectLst/>
                <a:latin typeface="Consolas" panose="020B0609020204030204" pitchFamily="49" charset="0"/>
              </a:rPr>
              <a:t>&gt;</a:t>
            </a:r>
            <a:endParaRPr lang="en-GB" sz="2200" b="0" dirty="0">
              <a:solidFill>
                <a:srgbClr val="FCFCFA"/>
              </a:solidFill>
              <a:effectLst/>
              <a:latin typeface="Consolas" panose="020B0609020204030204" pitchFamily="49" charset="0"/>
            </a:endParaRPr>
          </a:p>
        </p:txBody>
      </p:sp>
      <p:sp>
        <p:nvSpPr>
          <p:cNvPr id="9" name="TextBox 8">
            <a:extLst>
              <a:ext uri="{FF2B5EF4-FFF2-40B4-BE49-F238E27FC236}">
                <a16:creationId xmlns:a16="http://schemas.microsoft.com/office/drawing/2014/main" id="{38017E1D-1D51-1AD5-F445-1C7E5357CEE4}"/>
              </a:ext>
            </a:extLst>
          </p:cNvPr>
          <p:cNvSpPr txBox="1"/>
          <p:nvPr/>
        </p:nvSpPr>
        <p:spPr>
          <a:xfrm>
            <a:off x="404813" y="3417812"/>
            <a:ext cx="576064" cy="430887"/>
          </a:xfrm>
          <a:prstGeom prst="rect">
            <a:avLst/>
          </a:prstGeom>
          <a:solidFill>
            <a:srgbClr val="000000"/>
          </a:solidFill>
          <a:ln w="76200">
            <a:solidFill>
              <a:srgbClr val="000000"/>
            </a:solidFill>
          </a:ln>
        </p:spPr>
        <p:txBody>
          <a:bodyPr wrap="square" anchor="ctr">
            <a:spAutoFit/>
          </a:bodyPr>
          <a:lstStyle/>
          <a:p>
            <a:pPr algn="r"/>
            <a:r>
              <a:rPr lang="nl-NL" sz="2200" dirty="0">
                <a:solidFill>
                  <a:schemeClr val="bg2">
                    <a:lumMod val="50000"/>
                  </a:schemeClr>
                </a:solidFill>
                <a:effectLst/>
                <a:latin typeface="Consolas" panose="020B0609020204030204" pitchFamily="49" charset="0"/>
              </a:rPr>
              <a:t>1</a:t>
            </a:r>
          </a:p>
        </p:txBody>
      </p:sp>
    </p:spTree>
    <p:extLst>
      <p:ext uri="{BB962C8B-B14F-4D97-AF65-F5344CB8AC3E}">
        <p14:creationId xmlns:p14="http://schemas.microsoft.com/office/powerpoint/2010/main" val="3882574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6">
            <a:extLst>
              <a:ext uri="{FF2B5EF4-FFF2-40B4-BE49-F238E27FC236}">
                <a16:creationId xmlns:a16="http://schemas.microsoft.com/office/drawing/2014/main" id="{4FA227EF-7B9C-4C18-9BB6-6CB60DABE6CB}"/>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Let’s Test our knowledge</a:t>
            </a:r>
          </a:p>
          <a:p>
            <a:endParaRPr lang="en-GB" sz="3200" dirty="0">
              <a:solidFill>
                <a:schemeClr val="bg1"/>
              </a:solidFill>
            </a:endParaRPr>
          </a:p>
          <a:p>
            <a:endParaRPr lang="en-GB" sz="3200" dirty="0">
              <a:solidFill>
                <a:schemeClr val="bg1"/>
              </a:solidFill>
            </a:endParaRPr>
          </a:p>
          <a:p>
            <a:endParaRPr lang="en-GB" sz="3200" dirty="0">
              <a:solidFill>
                <a:schemeClr val="bg1"/>
              </a:solidFill>
            </a:endParaRPr>
          </a:p>
          <a:p>
            <a:endParaRPr lang="en-GB" sz="3200" dirty="0">
              <a:solidFill>
                <a:schemeClr val="bg1"/>
              </a:solidFill>
            </a:endParaRPr>
          </a:p>
        </p:txBody>
      </p:sp>
      <p:sp>
        <p:nvSpPr>
          <p:cNvPr id="16" name="Espace réservé du texte 8">
            <a:extLst>
              <a:ext uri="{FF2B5EF4-FFF2-40B4-BE49-F238E27FC236}">
                <a16:creationId xmlns:a16="http://schemas.microsoft.com/office/drawing/2014/main" id="{998BC1A5-A966-2240-C27C-3ADAE01FBD39}"/>
              </a:ext>
            </a:extLst>
          </p:cNvPr>
          <p:cNvSpPr txBox="1">
            <a:spLocks/>
          </p:cNvSpPr>
          <p:nvPr/>
        </p:nvSpPr>
        <p:spPr>
          <a:xfrm>
            <a:off x="404813" y="1483643"/>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solidFill>
                  <a:schemeClr val="bg1"/>
                </a:solidFill>
                <a:hlinkClick r:id="rId3"/>
              </a:rPr>
              <a:t>https://www.lingscars.com/</a:t>
            </a:r>
            <a:endParaRPr lang="nl-NL" dirty="0">
              <a:solidFill>
                <a:schemeClr val="bg1"/>
              </a:solidFill>
            </a:endParaRPr>
          </a:p>
          <a:p>
            <a:endParaRPr lang="nl-NL" dirty="0">
              <a:solidFill>
                <a:schemeClr val="bg1"/>
              </a:solidFill>
            </a:endParaRPr>
          </a:p>
          <a:p>
            <a:r>
              <a:rPr lang="nl-NL" dirty="0" err="1">
                <a:solidFill>
                  <a:schemeClr val="bg1"/>
                </a:solidFill>
              </a:rPr>
              <a:t>https</a:t>
            </a:r>
            <a:r>
              <a:rPr lang="nl-NL" dirty="0">
                <a:solidFill>
                  <a:schemeClr val="bg1"/>
                </a:solidFill>
              </a:rPr>
              <a:t>://www.w3.org/WAI/</a:t>
            </a:r>
            <a:r>
              <a:rPr lang="nl-NL" dirty="0" err="1">
                <a:solidFill>
                  <a:schemeClr val="bg1"/>
                </a:solidFill>
              </a:rPr>
              <a:t>demos</a:t>
            </a:r>
            <a:r>
              <a:rPr lang="nl-NL" dirty="0">
                <a:solidFill>
                  <a:schemeClr val="bg1"/>
                </a:solidFill>
              </a:rPr>
              <a:t>/bad/</a:t>
            </a:r>
            <a:r>
              <a:rPr lang="nl-NL" dirty="0" err="1">
                <a:solidFill>
                  <a:schemeClr val="bg1"/>
                </a:solidFill>
              </a:rPr>
              <a:t>after</a:t>
            </a:r>
            <a:r>
              <a:rPr lang="nl-NL" dirty="0">
                <a:solidFill>
                  <a:schemeClr val="bg1"/>
                </a:solidFill>
              </a:rPr>
              <a:t>/</a:t>
            </a:r>
            <a:r>
              <a:rPr lang="nl-NL" dirty="0" err="1">
                <a:solidFill>
                  <a:schemeClr val="bg1"/>
                </a:solidFill>
              </a:rPr>
              <a:t>home.html</a:t>
            </a:r>
            <a:endParaRPr lang="nl-NL" dirty="0">
              <a:solidFill>
                <a:schemeClr val="bg1"/>
              </a:solidFill>
            </a:endParaRPr>
          </a:p>
        </p:txBody>
      </p:sp>
    </p:spTree>
    <p:extLst>
      <p:ext uri="{BB962C8B-B14F-4D97-AF65-F5344CB8AC3E}">
        <p14:creationId xmlns:p14="http://schemas.microsoft.com/office/powerpoint/2010/main" val="40787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108251" y="158746"/>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Stop using Top, bottom, left and right  </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4170346"/>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1FF9EAC-8BC5-1E0E-FB0C-7A17F5F1E4F2}"/>
              </a:ext>
            </a:extLst>
          </p:cNvPr>
          <p:cNvSpPr txBox="1"/>
          <p:nvPr/>
        </p:nvSpPr>
        <p:spPr>
          <a:xfrm>
            <a:off x="3036802" y="6334780"/>
            <a:ext cx="6848603" cy="523220"/>
          </a:xfrm>
          <a:prstGeom prst="rect">
            <a:avLst/>
          </a:prstGeom>
          <a:noFill/>
        </p:spPr>
        <p:txBody>
          <a:bodyPr wrap="square">
            <a:spAutoFit/>
          </a:bodyPr>
          <a:lstStyle/>
          <a:p>
            <a:r>
              <a:rPr lang="nl-NL" sz="1400" dirty="0" err="1">
                <a:solidFill>
                  <a:schemeClr val="accent1"/>
                </a:solidFill>
              </a:rPr>
              <a:t>https</a:t>
            </a:r>
            <a:r>
              <a:rPr lang="nl-NL" sz="1400" dirty="0">
                <a:solidFill>
                  <a:schemeClr val="accent1"/>
                </a:solidFill>
              </a:rPr>
              <a:t>://</a:t>
            </a:r>
            <a:r>
              <a:rPr lang="nl-NL" sz="1400" dirty="0" err="1">
                <a:solidFill>
                  <a:schemeClr val="accent1"/>
                </a:solidFill>
              </a:rPr>
              <a:t>medium.com</a:t>
            </a:r>
            <a:r>
              <a:rPr lang="nl-NL" sz="1400" dirty="0">
                <a:solidFill>
                  <a:schemeClr val="accent1"/>
                </a:solidFill>
              </a:rPr>
              <a:t>/@kellycochrane2/why-you-should-stop-using-traditional-margin-and-padding-when-styling-with-css-21428c3ee7</a:t>
            </a:r>
          </a:p>
        </p:txBody>
      </p:sp>
      <p:sp>
        <p:nvSpPr>
          <p:cNvPr id="6" name="Espace réservé du texte 8">
            <a:extLst>
              <a:ext uri="{FF2B5EF4-FFF2-40B4-BE49-F238E27FC236}">
                <a16:creationId xmlns:a16="http://schemas.microsoft.com/office/drawing/2014/main" id="{E13D9C99-EFE6-772C-429E-CBAB75928FD6}"/>
              </a:ext>
            </a:extLst>
          </p:cNvPr>
          <p:cNvSpPr txBox="1">
            <a:spLocks/>
          </p:cNvSpPr>
          <p:nvPr/>
        </p:nvSpPr>
        <p:spPr>
          <a:xfrm>
            <a:off x="404813" y="1340768"/>
            <a:ext cx="11406187" cy="3812000"/>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Margin-left</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-right 	</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-top 		</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Margin-bottom</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409906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108251" y="158746"/>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Stop using Top, bottom, left and right  </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4170346"/>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1FF9EAC-8BC5-1E0E-FB0C-7A17F5F1E4F2}"/>
              </a:ext>
            </a:extLst>
          </p:cNvPr>
          <p:cNvSpPr txBox="1"/>
          <p:nvPr/>
        </p:nvSpPr>
        <p:spPr>
          <a:xfrm>
            <a:off x="3036802" y="6334780"/>
            <a:ext cx="6848603" cy="523220"/>
          </a:xfrm>
          <a:prstGeom prst="rect">
            <a:avLst/>
          </a:prstGeom>
          <a:noFill/>
        </p:spPr>
        <p:txBody>
          <a:bodyPr wrap="square">
            <a:spAutoFit/>
          </a:bodyPr>
          <a:lstStyle/>
          <a:p>
            <a:r>
              <a:rPr lang="nl-NL" sz="1400" dirty="0" err="1">
                <a:solidFill>
                  <a:schemeClr val="accent1"/>
                </a:solidFill>
              </a:rPr>
              <a:t>https</a:t>
            </a:r>
            <a:r>
              <a:rPr lang="nl-NL" sz="1400" dirty="0">
                <a:solidFill>
                  <a:schemeClr val="accent1"/>
                </a:solidFill>
              </a:rPr>
              <a:t>://</a:t>
            </a:r>
            <a:r>
              <a:rPr lang="nl-NL" sz="1400" dirty="0" err="1">
                <a:solidFill>
                  <a:schemeClr val="accent1"/>
                </a:solidFill>
              </a:rPr>
              <a:t>medium.com</a:t>
            </a:r>
            <a:r>
              <a:rPr lang="nl-NL" sz="1400" dirty="0">
                <a:solidFill>
                  <a:schemeClr val="accent1"/>
                </a:solidFill>
              </a:rPr>
              <a:t>/@kellycochrane2/why-you-should-stop-using-traditional-margin-and-padding-when-styling-with-css-21428c3ee7</a:t>
            </a:r>
          </a:p>
        </p:txBody>
      </p:sp>
      <p:cxnSp>
        <p:nvCxnSpPr>
          <p:cNvPr id="8" name="Straight Connector 7">
            <a:extLst>
              <a:ext uri="{FF2B5EF4-FFF2-40B4-BE49-F238E27FC236}">
                <a16:creationId xmlns:a16="http://schemas.microsoft.com/office/drawing/2014/main" id="{AE6BF984-E78F-03E9-155C-7DD37251FBC1}"/>
              </a:ext>
            </a:extLst>
          </p:cNvPr>
          <p:cNvCxnSpPr>
            <a:cxnSpLocks/>
          </p:cNvCxnSpPr>
          <p:nvPr/>
        </p:nvCxnSpPr>
        <p:spPr>
          <a:xfrm>
            <a:off x="691978" y="1952367"/>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1FC055-41E3-4B74-400B-6BF10B86D3CE}"/>
              </a:ext>
            </a:extLst>
          </p:cNvPr>
          <p:cNvCxnSpPr>
            <a:cxnSpLocks/>
          </p:cNvCxnSpPr>
          <p:nvPr/>
        </p:nvCxnSpPr>
        <p:spPr>
          <a:xfrm>
            <a:off x="677565" y="4118918"/>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370C48-C05E-1C69-C410-D1EF9FD614A9}"/>
              </a:ext>
            </a:extLst>
          </p:cNvPr>
          <p:cNvCxnSpPr>
            <a:cxnSpLocks/>
          </p:cNvCxnSpPr>
          <p:nvPr/>
        </p:nvCxnSpPr>
        <p:spPr>
          <a:xfrm>
            <a:off x="2692664" y="875457"/>
            <a:ext cx="0" cy="5241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01B981-5D8C-4865-C866-010F22970E93}"/>
              </a:ext>
            </a:extLst>
          </p:cNvPr>
          <p:cNvCxnSpPr>
            <a:cxnSpLocks/>
          </p:cNvCxnSpPr>
          <p:nvPr/>
        </p:nvCxnSpPr>
        <p:spPr>
          <a:xfrm>
            <a:off x="7084541" y="875457"/>
            <a:ext cx="0" cy="52411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FE77BCA-6AA2-9B2C-F377-C953AF68A67E}"/>
              </a:ext>
            </a:extLst>
          </p:cNvPr>
          <p:cNvSpPr txBox="1"/>
          <p:nvPr/>
        </p:nvSpPr>
        <p:spPr>
          <a:xfrm>
            <a:off x="3976660" y="1275210"/>
            <a:ext cx="1462208" cy="369332"/>
          </a:xfrm>
          <a:prstGeom prst="rect">
            <a:avLst/>
          </a:prstGeom>
          <a:noFill/>
        </p:spPr>
        <p:txBody>
          <a:bodyPr wrap="square" rtlCol="0">
            <a:spAutoFit/>
          </a:bodyPr>
          <a:lstStyle/>
          <a:p>
            <a:r>
              <a:rPr lang="nl-NL" dirty="0" err="1">
                <a:solidFill>
                  <a:schemeClr val="bg1"/>
                </a:solidFill>
              </a:rPr>
              <a:t>Left</a:t>
            </a:r>
            <a:r>
              <a:rPr lang="nl-NL" dirty="0">
                <a:solidFill>
                  <a:schemeClr val="bg1"/>
                </a:solidFill>
              </a:rPr>
              <a:t> </a:t>
            </a:r>
            <a:r>
              <a:rPr lang="nl-NL" dirty="0" err="1">
                <a:solidFill>
                  <a:schemeClr val="bg1"/>
                </a:solidFill>
              </a:rPr>
              <a:t>to</a:t>
            </a:r>
            <a:r>
              <a:rPr lang="nl-NL" dirty="0">
                <a:solidFill>
                  <a:schemeClr val="bg1"/>
                </a:solidFill>
              </a:rPr>
              <a:t> right</a:t>
            </a:r>
          </a:p>
        </p:txBody>
      </p:sp>
      <p:sp>
        <p:nvSpPr>
          <p:cNvPr id="15" name="TextBox 14">
            <a:extLst>
              <a:ext uri="{FF2B5EF4-FFF2-40B4-BE49-F238E27FC236}">
                <a16:creationId xmlns:a16="http://schemas.microsoft.com/office/drawing/2014/main" id="{5489685E-5449-DF0D-ED3B-CE0ABA7B7BA2}"/>
              </a:ext>
            </a:extLst>
          </p:cNvPr>
          <p:cNvSpPr txBox="1"/>
          <p:nvPr/>
        </p:nvSpPr>
        <p:spPr>
          <a:xfrm>
            <a:off x="8423197" y="1289277"/>
            <a:ext cx="1462208" cy="369332"/>
          </a:xfrm>
          <a:prstGeom prst="rect">
            <a:avLst/>
          </a:prstGeom>
          <a:noFill/>
        </p:spPr>
        <p:txBody>
          <a:bodyPr wrap="square" rtlCol="0">
            <a:spAutoFit/>
          </a:bodyPr>
          <a:lstStyle/>
          <a:p>
            <a:r>
              <a:rPr lang="nl-NL" dirty="0">
                <a:solidFill>
                  <a:schemeClr val="bg1"/>
                </a:solidFill>
              </a:rPr>
              <a:t>Right </a:t>
            </a:r>
            <a:r>
              <a:rPr lang="nl-NL" dirty="0" err="1">
                <a:solidFill>
                  <a:schemeClr val="bg1"/>
                </a:solidFill>
              </a:rPr>
              <a:t>to</a:t>
            </a:r>
            <a:r>
              <a:rPr lang="nl-NL" dirty="0">
                <a:solidFill>
                  <a:schemeClr val="bg1"/>
                </a:solidFill>
              </a:rPr>
              <a:t> </a:t>
            </a:r>
            <a:r>
              <a:rPr lang="nl-NL" dirty="0" err="1">
                <a:solidFill>
                  <a:schemeClr val="bg1"/>
                </a:solidFill>
              </a:rPr>
              <a:t>left</a:t>
            </a:r>
            <a:endParaRPr lang="nl-NL" dirty="0">
              <a:solidFill>
                <a:schemeClr val="bg1"/>
              </a:solidFill>
            </a:endParaRPr>
          </a:p>
        </p:txBody>
      </p:sp>
      <p:sp>
        <p:nvSpPr>
          <p:cNvPr id="16" name="TextBox 15">
            <a:extLst>
              <a:ext uri="{FF2B5EF4-FFF2-40B4-BE49-F238E27FC236}">
                <a16:creationId xmlns:a16="http://schemas.microsoft.com/office/drawing/2014/main" id="{09BAE38A-2B5C-210D-3BAA-3975723BC375}"/>
              </a:ext>
            </a:extLst>
          </p:cNvPr>
          <p:cNvSpPr txBox="1"/>
          <p:nvPr/>
        </p:nvSpPr>
        <p:spPr>
          <a:xfrm>
            <a:off x="551993" y="2766599"/>
            <a:ext cx="1681360"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-right: 1rem;</a:t>
            </a:r>
          </a:p>
        </p:txBody>
      </p:sp>
      <p:sp>
        <p:nvSpPr>
          <p:cNvPr id="17" name="TextBox 16">
            <a:extLst>
              <a:ext uri="{FF2B5EF4-FFF2-40B4-BE49-F238E27FC236}">
                <a16:creationId xmlns:a16="http://schemas.microsoft.com/office/drawing/2014/main" id="{72F8947F-689D-5103-2E8E-DFBB869467A0}"/>
              </a:ext>
            </a:extLst>
          </p:cNvPr>
          <p:cNvSpPr txBox="1"/>
          <p:nvPr/>
        </p:nvSpPr>
        <p:spPr>
          <a:xfrm>
            <a:off x="551993" y="4831442"/>
            <a:ext cx="2128314"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a:t>
            </a:r>
            <a:r>
              <a:rPr lang="nl-NL" dirty="0" err="1">
                <a:solidFill>
                  <a:schemeClr val="bg1"/>
                </a:solidFill>
              </a:rPr>
              <a:t>inline</a:t>
            </a:r>
            <a:r>
              <a:rPr lang="nl-NL" dirty="0">
                <a:solidFill>
                  <a:schemeClr val="bg1"/>
                </a:solidFill>
              </a:rPr>
              <a:t>-end:</a:t>
            </a:r>
          </a:p>
          <a:p>
            <a:r>
              <a:rPr lang="nl-NL" dirty="0">
                <a:solidFill>
                  <a:schemeClr val="bg1"/>
                </a:solidFill>
              </a:rPr>
              <a:t>1rem;</a:t>
            </a:r>
          </a:p>
        </p:txBody>
      </p:sp>
    </p:spTree>
    <p:extLst>
      <p:ext uri="{BB962C8B-B14F-4D97-AF65-F5344CB8AC3E}">
        <p14:creationId xmlns:p14="http://schemas.microsoft.com/office/powerpoint/2010/main" val="3716367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108251" y="158746"/>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Stop using Top, bottom, left and right  </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4170346"/>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1FF9EAC-8BC5-1E0E-FB0C-7A17F5F1E4F2}"/>
              </a:ext>
            </a:extLst>
          </p:cNvPr>
          <p:cNvSpPr txBox="1"/>
          <p:nvPr/>
        </p:nvSpPr>
        <p:spPr>
          <a:xfrm>
            <a:off x="3036802" y="6334780"/>
            <a:ext cx="6848603" cy="523220"/>
          </a:xfrm>
          <a:prstGeom prst="rect">
            <a:avLst/>
          </a:prstGeom>
          <a:noFill/>
        </p:spPr>
        <p:txBody>
          <a:bodyPr wrap="square">
            <a:spAutoFit/>
          </a:bodyPr>
          <a:lstStyle/>
          <a:p>
            <a:r>
              <a:rPr lang="nl-NL" sz="1400" dirty="0" err="1">
                <a:solidFill>
                  <a:schemeClr val="accent1"/>
                </a:solidFill>
              </a:rPr>
              <a:t>https</a:t>
            </a:r>
            <a:r>
              <a:rPr lang="nl-NL" sz="1400" dirty="0">
                <a:solidFill>
                  <a:schemeClr val="accent1"/>
                </a:solidFill>
              </a:rPr>
              <a:t>://</a:t>
            </a:r>
            <a:r>
              <a:rPr lang="nl-NL" sz="1400" dirty="0" err="1">
                <a:solidFill>
                  <a:schemeClr val="accent1"/>
                </a:solidFill>
              </a:rPr>
              <a:t>medium.com</a:t>
            </a:r>
            <a:r>
              <a:rPr lang="nl-NL" sz="1400" dirty="0">
                <a:solidFill>
                  <a:schemeClr val="accent1"/>
                </a:solidFill>
              </a:rPr>
              <a:t>/@kellycochrane2/why-you-should-stop-using-traditional-margin-and-padding-when-styling-with-css-21428c3ee7</a:t>
            </a:r>
          </a:p>
        </p:txBody>
      </p:sp>
      <p:cxnSp>
        <p:nvCxnSpPr>
          <p:cNvPr id="8" name="Straight Connector 7">
            <a:extLst>
              <a:ext uri="{FF2B5EF4-FFF2-40B4-BE49-F238E27FC236}">
                <a16:creationId xmlns:a16="http://schemas.microsoft.com/office/drawing/2014/main" id="{AE6BF984-E78F-03E9-155C-7DD37251FBC1}"/>
              </a:ext>
            </a:extLst>
          </p:cNvPr>
          <p:cNvCxnSpPr>
            <a:cxnSpLocks/>
          </p:cNvCxnSpPr>
          <p:nvPr/>
        </p:nvCxnSpPr>
        <p:spPr>
          <a:xfrm>
            <a:off x="691978" y="1952367"/>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1FC055-41E3-4B74-400B-6BF10B86D3CE}"/>
              </a:ext>
            </a:extLst>
          </p:cNvPr>
          <p:cNvCxnSpPr>
            <a:cxnSpLocks/>
          </p:cNvCxnSpPr>
          <p:nvPr/>
        </p:nvCxnSpPr>
        <p:spPr>
          <a:xfrm>
            <a:off x="677565" y="4118918"/>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370C48-C05E-1C69-C410-D1EF9FD614A9}"/>
              </a:ext>
            </a:extLst>
          </p:cNvPr>
          <p:cNvCxnSpPr>
            <a:cxnSpLocks/>
          </p:cNvCxnSpPr>
          <p:nvPr/>
        </p:nvCxnSpPr>
        <p:spPr>
          <a:xfrm>
            <a:off x="2692664" y="875457"/>
            <a:ext cx="0" cy="5241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01B981-5D8C-4865-C866-010F22970E93}"/>
              </a:ext>
            </a:extLst>
          </p:cNvPr>
          <p:cNvCxnSpPr>
            <a:cxnSpLocks/>
          </p:cNvCxnSpPr>
          <p:nvPr/>
        </p:nvCxnSpPr>
        <p:spPr>
          <a:xfrm>
            <a:off x="7084541" y="875457"/>
            <a:ext cx="0" cy="52411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FE77BCA-6AA2-9B2C-F377-C953AF68A67E}"/>
              </a:ext>
            </a:extLst>
          </p:cNvPr>
          <p:cNvSpPr txBox="1"/>
          <p:nvPr/>
        </p:nvSpPr>
        <p:spPr>
          <a:xfrm>
            <a:off x="3976660" y="1275210"/>
            <a:ext cx="1462208" cy="369332"/>
          </a:xfrm>
          <a:prstGeom prst="rect">
            <a:avLst/>
          </a:prstGeom>
          <a:noFill/>
        </p:spPr>
        <p:txBody>
          <a:bodyPr wrap="square" rtlCol="0">
            <a:spAutoFit/>
          </a:bodyPr>
          <a:lstStyle/>
          <a:p>
            <a:r>
              <a:rPr lang="nl-NL" dirty="0" err="1">
                <a:solidFill>
                  <a:schemeClr val="bg1"/>
                </a:solidFill>
              </a:rPr>
              <a:t>Left</a:t>
            </a:r>
            <a:r>
              <a:rPr lang="nl-NL" dirty="0">
                <a:solidFill>
                  <a:schemeClr val="bg1"/>
                </a:solidFill>
              </a:rPr>
              <a:t> </a:t>
            </a:r>
            <a:r>
              <a:rPr lang="nl-NL" dirty="0" err="1">
                <a:solidFill>
                  <a:schemeClr val="bg1"/>
                </a:solidFill>
              </a:rPr>
              <a:t>to</a:t>
            </a:r>
            <a:r>
              <a:rPr lang="nl-NL" dirty="0">
                <a:solidFill>
                  <a:schemeClr val="bg1"/>
                </a:solidFill>
              </a:rPr>
              <a:t> right</a:t>
            </a:r>
          </a:p>
        </p:txBody>
      </p:sp>
      <p:sp>
        <p:nvSpPr>
          <p:cNvPr id="15" name="TextBox 14">
            <a:extLst>
              <a:ext uri="{FF2B5EF4-FFF2-40B4-BE49-F238E27FC236}">
                <a16:creationId xmlns:a16="http://schemas.microsoft.com/office/drawing/2014/main" id="{5489685E-5449-DF0D-ED3B-CE0ABA7B7BA2}"/>
              </a:ext>
            </a:extLst>
          </p:cNvPr>
          <p:cNvSpPr txBox="1"/>
          <p:nvPr/>
        </p:nvSpPr>
        <p:spPr>
          <a:xfrm>
            <a:off x="8423197" y="1289277"/>
            <a:ext cx="1462208" cy="369332"/>
          </a:xfrm>
          <a:prstGeom prst="rect">
            <a:avLst/>
          </a:prstGeom>
          <a:noFill/>
        </p:spPr>
        <p:txBody>
          <a:bodyPr wrap="square" rtlCol="0">
            <a:spAutoFit/>
          </a:bodyPr>
          <a:lstStyle/>
          <a:p>
            <a:r>
              <a:rPr lang="nl-NL" dirty="0">
                <a:solidFill>
                  <a:schemeClr val="bg1"/>
                </a:solidFill>
              </a:rPr>
              <a:t>Right </a:t>
            </a:r>
            <a:r>
              <a:rPr lang="nl-NL" dirty="0" err="1">
                <a:solidFill>
                  <a:schemeClr val="bg1"/>
                </a:solidFill>
              </a:rPr>
              <a:t>to</a:t>
            </a:r>
            <a:r>
              <a:rPr lang="nl-NL" dirty="0">
                <a:solidFill>
                  <a:schemeClr val="bg1"/>
                </a:solidFill>
              </a:rPr>
              <a:t> </a:t>
            </a:r>
            <a:r>
              <a:rPr lang="nl-NL" dirty="0" err="1">
                <a:solidFill>
                  <a:schemeClr val="bg1"/>
                </a:solidFill>
              </a:rPr>
              <a:t>left</a:t>
            </a:r>
            <a:endParaRPr lang="nl-NL" dirty="0">
              <a:solidFill>
                <a:schemeClr val="bg1"/>
              </a:solidFill>
            </a:endParaRPr>
          </a:p>
        </p:txBody>
      </p:sp>
      <p:sp>
        <p:nvSpPr>
          <p:cNvPr id="16" name="TextBox 15">
            <a:extLst>
              <a:ext uri="{FF2B5EF4-FFF2-40B4-BE49-F238E27FC236}">
                <a16:creationId xmlns:a16="http://schemas.microsoft.com/office/drawing/2014/main" id="{09BAE38A-2B5C-210D-3BAA-3975723BC375}"/>
              </a:ext>
            </a:extLst>
          </p:cNvPr>
          <p:cNvSpPr txBox="1"/>
          <p:nvPr/>
        </p:nvSpPr>
        <p:spPr>
          <a:xfrm>
            <a:off x="551993" y="2766599"/>
            <a:ext cx="1681360"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-right: 1rem;</a:t>
            </a:r>
          </a:p>
        </p:txBody>
      </p:sp>
      <p:sp>
        <p:nvSpPr>
          <p:cNvPr id="17" name="TextBox 16">
            <a:extLst>
              <a:ext uri="{FF2B5EF4-FFF2-40B4-BE49-F238E27FC236}">
                <a16:creationId xmlns:a16="http://schemas.microsoft.com/office/drawing/2014/main" id="{72F8947F-689D-5103-2E8E-DFBB869467A0}"/>
              </a:ext>
            </a:extLst>
          </p:cNvPr>
          <p:cNvSpPr txBox="1"/>
          <p:nvPr/>
        </p:nvSpPr>
        <p:spPr>
          <a:xfrm>
            <a:off x="551993" y="4831442"/>
            <a:ext cx="2128314"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a:t>
            </a:r>
            <a:r>
              <a:rPr lang="nl-NL" dirty="0" err="1">
                <a:solidFill>
                  <a:schemeClr val="bg1"/>
                </a:solidFill>
              </a:rPr>
              <a:t>inline</a:t>
            </a:r>
            <a:r>
              <a:rPr lang="nl-NL" dirty="0">
                <a:solidFill>
                  <a:schemeClr val="bg1"/>
                </a:solidFill>
              </a:rPr>
              <a:t>-end:</a:t>
            </a:r>
          </a:p>
          <a:p>
            <a:r>
              <a:rPr lang="nl-NL" dirty="0">
                <a:solidFill>
                  <a:schemeClr val="bg1"/>
                </a:solidFill>
              </a:rPr>
              <a:t>1rem;</a:t>
            </a:r>
          </a:p>
        </p:txBody>
      </p:sp>
      <p:pic>
        <p:nvPicPr>
          <p:cNvPr id="3078" name="Picture 6" descr="Adorable! 17 Cats With Thumbs (Image Collage) | Polydactyl cat, Cats ...">
            <a:extLst>
              <a:ext uri="{FF2B5EF4-FFF2-40B4-BE49-F238E27FC236}">
                <a16:creationId xmlns:a16="http://schemas.microsoft.com/office/drawing/2014/main" id="{D9A23ADD-F114-0711-23BC-E92EDE763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965" y="2171355"/>
            <a:ext cx="1761499" cy="176149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98FC21E-B404-E788-DC58-6F4341A32B9C}"/>
              </a:ext>
            </a:extLst>
          </p:cNvPr>
          <p:cNvSpPr/>
          <p:nvPr/>
        </p:nvSpPr>
        <p:spPr>
          <a:xfrm>
            <a:off x="4980434" y="2170554"/>
            <a:ext cx="719786" cy="1762562"/>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pic>
        <p:nvPicPr>
          <p:cNvPr id="24" name="Picture 6" descr="Adorable! 17 Cats With Thumbs (Image Collage) | Polydactyl cat, Cats ...">
            <a:extLst>
              <a:ext uri="{FF2B5EF4-FFF2-40B4-BE49-F238E27FC236}">
                <a16:creationId xmlns:a16="http://schemas.microsoft.com/office/drawing/2014/main" id="{5B63C778-A4D1-FC56-E274-E4F2648DD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078" y="4351390"/>
            <a:ext cx="1761499" cy="176149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27BF33C-61D0-5916-F9A7-859D72318A25}"/>
              </a:ext>
            </a:extLst>
          </p:cNvPr>
          <p:cNvSpPr/>
          <p:nvPr/>
        </p:nvSpPr>
        <p:spPr>
          <a:xfrm>
            <a:off x="5009547" y="4350589"/>
            <a:ext cx="719786" cy="1762562"/>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spTree>
    <p:extLst>
      <p:ext uri="{BB962C8B-B14F-4D97-AF65-F5344CB8AC3E}">
        <p14:creationId xmlns:p14="http://schemas.microsoft.com/office/powerpoint/2010/main" val="1026318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108251" y="158746"/>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Stop using Top, bottom, left and right  </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4170346"/>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1FF9EAC-8BC5-1E0E-FB0C-7A17F5F1E4F2}"/>
              </a:ext>
            </a:extLst>
          </p:cNvPr>
          <p:cNvSpPr txBox="1"/>
          <p:nvPr/>
        </p:nvSpPr>
        <p:spPr>
          <a:xfrm>
            <a:off x="3036802" y="6334780"/>
            <a:ext cx="6848603" cy="523220"/>
          </a:xfrm>
          <a:prstGeom prst="rect">
            <a:avLst/>
          </a:prstGeom>
          <a:noFill/>
        </p:spPr>
        <p:txBody>
          <a:bodyPr wrap="square">
            <a:spAutoFit/>
          </a:bodyPr>
          <a:lstStyle/>
          <a:p>
            <a:r>
              <a:rPr lang="nl-NL" sz="1400" dirty="0" err="1">
                <a:solidFill>
                  <a:schemeClr val="accent1"/>
                </a:solidFill>
              </a:rPr>
              <a:t>https</a:t>
            </a:r>
            <a:r>
              <a:rPr lang="nl-NL" sz="1400" dirty="0">
                <a:solidFill>
                  <a:schemeClr val="accent1"/>
                </a:solidFill>
              </a:rPr>
              <a:t>://</a:t>
            </a:r>
            <a:r>
              <a:rPr lang="nl-NL" sz="1400" dirty="0" err="1">
                <a:solidFill>
                  <a:schemeClr val="accent1"/>
                </a:solidFill>
              </a:rPr>
              <a:t>medium.com</a:t>
            </a:r>
            <a:r>
              <a:rPr lang="nl-NL" sz="1400" dirty="0">
                <a:solidFill>
                  <a:schemeClr val="accent1"/>
                </a:solidFill>
              </a:rPr>
              <a:t>/@kellycochrane2/why-you-should-stop-using-traditional-margin-and-padding-when-styling-with-css-21428c3ee7</a:t>
            </a:r>
          </a:p>
        </p:txBody>
      </p:sp>
      <p:cxnSp>
        <p:nvCxnSpPr>
          <p:cNvPr id="8" name="Straight Connector 7">
            <a:extLst>
              <a:ext uri="{FF2B5EF4-FFF2-40B4-BE49-F238E27FC236}">
                <a16:creationId xmlns:a16="http://schemas.microsoft.com/office/drawing/2014/main" id="{AE6BF984-E78F-03E9-155C-7DD37251FBC1}"/>
              </a:ext>
            </a:extLst>
          </p:cNvPr>
          <p:cNvCxnSpPr>
            <a:cxnSpLocks/>
          </p:cNvCxnSpPr>
          <p:nvPr/>
        </p:nvCxnSpPr>
        <p:spPr>
          <a:xfrm>
            <a:off x="691978" y="1952367"/>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1FC055-41E3-4B74-400B-6BF10B86D3CE}"/>
              </a:ext>
            </a:extLst>
          </p:cNvPr>
          <p:cNvCxnSpPr>
            <a:cxnSpLocks/>
          </p:cNvCxnSpPr>
          <p:nvPr/>
        </p:nvCxnSpPr>
        <p:spPr>
          <a:xfrm>
            <a:off x="677565" y="4118918"/>
            <a:ext cx="10104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370C48-C05E-1C69-C410-D1EF9FD614A9}"/>
              </a:ext>
            </a:extLst>
          </p:cNvPr>
          <p:cNvCxnSpPr>
            <a:cxnSpLocks/>
          </p:cNvCxnSpPr>
          <p:nvPr/>
        </p:nvCxnSpPr>
        <p:spPr>
          <a:xfrm>
            <a:off x="2692664" y="875457"/>
            <a:ext cx="0" cy="5241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01B981-5D8C-4865-C866-010F22970E93}"/>
              </a:ext>
            </a:extLst>
          </p:cNvPr>
          <p:cNvCxnSpPr>
            <a:cxnSpLocks/>
          </p:cNvCxnSpPr>
          <p:nvPr/>
        </p:nvCxnSpPr>
        <p:spPr>
          <a:xfrm>
            <a:off x="7084541" y="875457"/>
            <a:ext cx="0" cy="52411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FE77BCA-6AA2-9B2C-F377-C953AF68A67E}"/>
              </a:ext>
            </a:extLst>
          </p:cNvPr>
          <p:cNvSpPr txBox="1"/>
          <p:nvPr/>
        </p:nvSpPr>
        <p:spPr>
          <a:xfrm>
            <a:off x="3976660" y="1275210"/>
            <a:ext cx="1462208" cy="369332"/>
          </a:xfrm>
          <a:prstGeom prst="rect">
            <a:avLst/>
          </a:prstGeom>
          <a:noFill/>
        </p:spPr>
        <p:txBody>
          <a:bodyPr wrap="square" rtlCol="0">
            <a:spAutoFit/>
          </a:bodyPr>
          <a:lstStyle/>
          <a:p>
            <a:r>
              <a:rPr lang="nl-NL" dirty="0" err="1">
                <a:solidFill>
                  <a:schemeClr val="bg1"/>
                </a:solidFill>
              </a:rPr>
              <a:t>Left</a:t>
            </a:r>
            <a:r>
              <a:rPr lang="nl-NL" dirty="0">
                <a:solidFill>
                  <a:schemeClr val="bg1"/>
                </a:solidFill>
              </a:rPr>
              <a:t> </a:t>
            </a:r>
            <a:r>
              <a:rPr lang="nl-NL" dirty="0" err="1">
                <a:solidFill>
                  <a:schemeClr val="bg1"/>
                </a:solidFill>
              </a:rPr>
              <a:t>to</a:t>
            </a:r>
            <a:r>
              <a:rPr lang="nl-NL" dirty="0">
                <a:solidFill>
                  <a:schemeClr val="bg1"/>
                </a:solidFill>
              </a:rPr>
              <a:t> right</a:t>
            </a:r>
          </a:p>
        </p:txBody>
      </p:sp>
      <p:sp>
        <p:nvSpPr>
          <p:cNvPr id="15" name="TextBox 14">
            <a:extLst>
              <a:ext uri="{FF2B5EF4-FFF2-40B4-BE49-F238E27FC236}">
                <a16:creationId xmlns:a16="http://schemas.microsoft.com/office/drawing/2014/main" id="{5489685E-5449-DF0D-ED3B-CE0ABA7B7BA2}"/>
              </a:ext>
            </a:extLst>
          </p:cNvPr>
          <p:cNvSpPr txBox="1"/>
          <p:nvPr/>
        </p:nvSpPr>
        <p:spPr>
          <a:xfrm>
            <a:off x="8423197" y="1289277"/>
            <a:ext cx="1462208" cy="369332"/>
          </a:xfrm>
          <a:prstGeom prst="rect">
            <a:avLst/>
          </a:prstGeom>
          <a:noFill/>
        </p:spPr>
        <p:txBody>
          <a:bodyPr wrap="square" rtlCol="0">
            <a:spAutoFit/>
          </a:bodyPr>
          <a:lstStyle/>
          <a:p>
            <a:r>
              <a:rPr lang="nl-NL" dirty="0">
                <a:solidFill>
                  <a:schemeClr val="bg1"/>
                </a:solidFill>
              </a:rPr>
              <a:t>Right </a:t>
            </a:r>
            <a:r>
              <a:rPr lang="nl-NL" dirty="0" err="1">
                <a:solidFill>
                  <a:schemeClr val="bg1"/>
                </a:solidFill>
              </a:rPr>
              <a:t>to</a:t>
            </a:r>
            <a:r>
              <a:rPr lang="nl-NL" dirty="0">
                <a:solidFill>
                  <a:schemeClr val="bg1"/>
                </a:solidFill>
              </a:rPr>
              <a:t> </a:t>
            </a:r>
            <a:r>
              <a:rPr lang="nl-NL" dirty="0" err="1">
                <a:solidFill>
                  <a:schemeClr val="bg1"/>
                </a:solidFill>
              </a:rPr>
              <a:t>left</a:t>
            </a:r>
            <a:endParaRPr lang="nl-NL" dirty="0">
              <a:solidFill>
                <a:schemeClr val="bg1"/>
              </a:solidFill>
            </a:endParaRPr>
          </a:p>
        </p:txBody>
      </p:sp>
      <p:sp>
        <p:nvSpPr>
          <p:cNvPr id="16" name="TextBox 15">
            <a:extLst>
              <a:ext uri="{FF2B5EF4-FFF2-40B4-BE49-F238E27FC236}">
                <a16:creationId xmlns:a16="http://schemas.microsoft.com/office/drawing/2014/main" id="{09BAE38A-2B5C-210D-3BAA-3975723BC375}"/>
              </a:ext>
            </a:extLst>
          </p:cNvPr>
          <p:cNvSpPr txBox="1"/>
          <p:nvPr/>
        </p:nvSpPr>
        <p:spPr>
          <a:xfrm>
            <a:off x="551993" y="2766599"/>
            <a:ext cx="1681360"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-right: 1rem;</a:t>
            </a:r>
          </a:p>
        </p:txBody>
      </p:sp>
      <p:sp>
        <p:nvSpPr>
          <p:cNvPr id="17" name="TextBox 16">
            <a:extLst>
              <a:ext uri="{FF2B5EF4-FFF2-40B4-BE49-F238E27FC236}">
                <a16:creationId xmlns:a16="http://schemas.microsoft.com/office/drawing/2014/main" id="{72F8947F-689D-5103-2E8E-DFBB869467A0}"/>
              </a:ext>
            </a:extLst>
          </p:cNvPr>
          <p:cNvSpPr txBox="1"/>
          <p:nvPr/>
        </p:nvSpPr>
        <p:spPr>
          <a:xfrm>
            <a:off x="551993" y="4831442"/>
            <a:ext cx="2128314" cy="646331"/>
          </a:xfrm>
          <a:prstGeom prst="rect">
            <a:avLst/>
          </a:prstGeom>
          <a:noFill/>
        </p:spPr>
        <p:txBody>
          <a:bodyPr wrap="square" rtlCol="0">
            <a:spAutoFit/>
          </a:bodyPr>
          <a:lstStyle/>
          <a:p>
            <a:r>
              <a:rPr lang="nl-NL" dirty="0" err="1">
                <a:solidFill>
                  <a:schemeClr val="bg1"/>
                </a:solidFill>
              </a:rPr>
              <a:t>margin</a:t>
            </a:r>
            <a:r>
              <a:rPr lang="nl-NL" dirty="0">
                <a:solidFill>
                  <a:schemeClr val="bg1"/>
                </a:solidFill>
              </a:rPr>
              <a:t>-</a:t>
            </a:r>
            <a:r>
              <a:rPr lang="nl-NL" dirty="0" err="1">
                <a:solidFill>
                  <a:schemeClr val="bg1"/>
                </a:solidFill>
              </a:rPr>
              <a:t>inline</a:t>
            </a:r>
            <a:r>
              <a:rPr lang="nl-NL" dirty="0">
                <a:solidFill>
                  <a:schemeClr val="bg1"/>
                </a:solidFill>
              </a:rPr>
              <a:t>-end:</a:t>
            </a:r>
          </a:p>
          <a:p>
            <a:r>
              <a:rPr lang="nl-NL" dirty="0">
                <a:solidFill>
                  <a:schemeClr val="bg1"/>
                </a:solidFill>
              </a:rPr>
              <a:t>1rem;</a:t>
            </a:r>
          </a:p>
        </p:txBody>
      </p:sp>
      <p:pic>
        <p:nvPicPr>
          <p:cNvPr id="3076" name="Picture 4" descr="HUH CAT - MEME TEMPLATE [FULL HD] - YouTube">
            <a:extLst>
              <a:ext uri="{FF2B5EF4-FFF2-40B4-BE49-F238E27FC236}">
                <a16:creationId xmlns:a16="http://schemas.microsoft.com/office/drawing/2014/main" id="{DC8A97BD-B2EA-65FE-9D2C-6524A7717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68" t="8147" r="35135" b="2315"/>
          <a:stretch/>
        </p:blipFill>
        <p:spPr bwMode="auto">
          <a:xfrm>
            <a:off x="7865557" y="2152076"/>
            <a:ext cx="1300062" cy="175556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C820543-E6FC-828F-EAF3-984F3BF30254}"/>
              </a:ext>
            </a:extLst>
          </p:cNvPr>
          <p:cNvSpPr/>
          <p:nvPr/>
        </p:nvSpPr>
        <p:spPr>
          <a:xfrm>
            <a:off x="9165619" y="2152343"/>
            <a:ext cx="719786" cy="1755295"/>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pic>
        <p:nvPicPr>
          <p:cNvPr id="3078" name="Picture 6" descr="Adorable! 17 Cats With Thumbs (Image Collage) | Polydactyl cat, Cats ...">
            <a:extLst>
              <a:ext uri="{FF2B5EF4-FFF2-40B4-BE49-F238E27FC236}">
                <a16:creationId xmlns:a16="http://schemas.microsoft.com/office/drawing/2014/main" id="{D9A23ADD-F114-0711-23BC-E92EDE763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965" y="2171355"/>
            <a:ext cx="1761499" cy="176149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E98FC21E-B404-E788-DC58-6F4341A32B9C}"/>
              </a:ext>
            </a:extLst>
          </p:cNvPr>
          <p:cNvSpPr/>
          <p:nvPr/>
        </p:nvSpPr>
        <p:spPr>
          <a:xfrm>
            <a:off x="4980434" y="2170554"/>
            <a:ext cx="719786" cy="1762562"/>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pic>
        <p:nvPicPr>
          <p:cNvPr id="24" name="Picture 6" descr="Adorable! 17 Cats With Thumbs (Image Collage) | Polydactyl cat, Cats ...">
            <a:extLst>
              <a:ext uri="{FF2B5EF4-FFF2-40B4-BE49-F238E27FC236}">
                <a16:creationId xmlns:a16="http://schemas.microsoft.com/office/drawing/2014/main" id="{5B63C778-A4D1-FC56-E274-E4F2648DD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078" y="4351390"/>
            <a:ext cx="1761499" cy="176149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27BF33C-61D0-5916-F9A7-859D72318A25}"/>
              </a:ext>
            </a:extLst>
          </p:cNvPr>
          <p:cNvSpPr/>
          <p:nvPr/>
        </p:nvSpPr>
        <p:spPr>
          <a:xfrm>
            <a:off x="5009547" y="4350589"/>
            <a:ext cx="719786" cy="1762562"/>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pic>
        <p:nvPicPr>
          <p:cNvPr id="5124" name="Picture 4" descr="Thumbs up cat Cute Cat Memes, Funny Cats, Funny Animals, Cute Animals ...">
            <a:extLst>
              <a:ext uri="{FF2B5EF4-FFF2-40B4-BE49-F238E27FC236}">
                <a16:creationId xmlns:a16="http://schemas.microsoft.com/office/drawing/2014/main" id="{FFE07FB0-6EC9-7BC4-EDA1-BFF878075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9943" y="4351525"/>
            <a:ext cx="1586463" cy="17478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2FBD4-06B8-4A0E-4B30-C479172B2068}"/>
              </a:ext>
            </a:extLst>
          </p:cNvPr>
          <p:cNvSpPr/>
          <p:nvPr/>
        </p:nvSpPr>
        <p:spPr>
          <a:xfrm>
            <a:off x="7660157" y="4351525"/>
            <a:ext cx="719786" cy="1751585"/>
          </a:xfrm>
          <a:prstGeom prst="rect">
            <a:avLst/>
          </a:prstGeom>
          <a:solidFill>
            <a:srgbClr val="FF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1rem</a:t>
            </a:r>
          </a:p>
        </p:txBody>
      </p:sp>
    </p:spTree>
    <p:extLst>
      <p:ext uri="{BB962C8B-B14F-4D97-AF65-F5344CB8AC3E}">
        <p14:creationId xmlns:p14="http://schemas.microsoft.com/office/powerpoint/2010/main" val="32044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E702-9F7E-229C-2B70-D765D0A155BC}"/>
              </a:ext>
            </a:extLst>
          </p:cNvPr>
          <p:cNvSpPr>
            <a:spLocks noGrp="1"/>
          </p:cNvSpPr>
          <p:nvPr>
            <p:ph type="ctrTitle"/>
          </p:nvPr>
        </p:nvSpPr>
        <p:spPr>
          <a:xfrm>
            <a:off x="397879" y="3123442"/>
            <a:ext cx="11386134" cy="1015663"/>
          </a:xfrm>
        </p:spPr>
        <p:txBody>
          <a:bodyPr/>
          <a:lstStyle/>
          <a:p>
            <a:pPr algn="ctr"/>
            <a:r>
              <a:rPr lang="nl-NL" dirty="0" err="1"/>
              <a:t>What</a:t>
            </a:r>
            <a:r>
              <a:rPr lang="nl-NL" dirty="0"/>
              <a:t> is </a:t>
            </a:r>
            <a:r>
              <a:rPr lang="nl-NL" dirty="0" err="1"/>
              <a:t>accessibility</a:t>
            </a:r>
            <a:r>
              <a:rPr lang="nl-NL" dirty="0"/>
              <a:t>?</a:t>
            </a:r>
          </a:p>
        </p:txBody>
      </p:sp>
      <p:sp>
        <p:nvSpPr>
          <p:cNvPr id="3" name="Subtitle 2">
            <a:extLst>
              <a:ext uri="{FF2B5EF4-FFF2-40B4-BE49-F238E27FC236}">
                <a16:creationId xmlns:a16="http://schemas.microsoft.com/office/drawing/2014/main" id="{888A1BAE-D7B7-5F6B-A01A-F72F531557D9}"/>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185586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108251" y="158746"/>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Stop using Top, bottom, left and right  </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4170346"/>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1FF9EAC-8BC5-1E0E-FB0C-7A17F5F1E4F2}"/>
              </a:ext>
            </a:extLst>
          </p:cNvPr>
          <p:cNvSpPr txBox="1"/>
          <p:nvPr/>
        </p:nvSpPr>
        <p:spPr>
          <a:xfrm>
            <a:off x="3036802" y="6334780"/>
            <a:ext cx="6848603" cy="523220"/>
          </a:xfrm>
          <a:prstGeom prst="rect">
            <a:avLst/>
          </a:prstGeom>
          <a:noFill/>
        </p:spPr>
        <p:txBody>
          <a:bodyPr wrap="square">
            <a:spAutoFit/>
          </a:bodyPr>
          <a:lstStyle/>
          <a:p>
            <a:r>
              <a:rPr lang="nl-NL" sz="1400" dirty="0" err="1">
                <a:solidFill>
                  <a:schemeClr val="accent1"/>
                </a:solidFill>
              </a:rPr>
              <a:t>https</a:t>
            </a:r>
            <a:r>
              <a:rPr lang="nl-NL" sz="1400" dirty="0">
                <a:solidFill>
                  <a:schemeClr val="accent1"/>
                </a:solidFill>
              </a:rPr>
              <a:t>://</a:t>
            </a:r>
            <a:r>
              <a:rPr lang="nl-NL" sz="1400" dirty="0" err="1">
                <a:solidFill>
                  <a:schemeClr val="accent1"/>
                </a:solidFill>
              </a:rPr>
              <a:t>medium.com</a:t>
            </a:r>
            <a:r>
              <a:rPr lang="nl-NL" sz="1400" dirty="0">
                <a:solidFill>
                  <a:schemeClr val="accent1"/>
                </a:solidFill>
              </a:rPr>
              <a:t>/@kellycochrane2/why-you-should-stop-using-traditional-margin-and-padding-when-styling-with-css-21428c3ee7</a:t>
            </a:r>
          </a:p>
        </p:txBody>
      </p:sp>
      <p:sp>
        <p:nvSpPr>
          <p:cNvPr id="6" name="Espace réservé du texte 8">
            <a:extLst>
              <a:ext uri="{FF2B5EF4-FFF2-40B4-BE49-F238E27FC236}">
                <a16:creationId xmlns:a16="http://schemas.microsoft.com/office/drawing/2014/main" id="{E13D9C99-EFE6-772C-429E-CBAB75928FD6}"/>
              </a:ext>
            </a:extLst>
          </p:cNvPr>
          <p:cNvSpPr txBox="1">
            <a:spLocks/>
          </p:cNvSpPr>
          <p:nvPr/>
        </p:nvSpPr>
        <p:spPr>
          <a:xfrm>
            <a:off x="404813" y="1340768"/>
            <a:ext cx="11406187" cy="3812000"/>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Margin-left</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--&gt;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inline</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-start</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-right 	--&gt;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inline</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-end</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-top 		--&gt;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-block-start</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Margin-bottom</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--&gt;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margin</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-block-end</a:t>
            </a:r>
          </a:p>
        </p:txBody>
      </p:sp>
    </p:spTree>
    <p:extLst>
      <p:ext uri="{BB962C8B-B14F-4D97-AF65-F5344CB8AC3E}">
        <p14:creationId xmlns:p14="http://schemas.microsoft.com/office/powerpoint/2010/main" val="57162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Accessibility Checklist</a:t>
            </a: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3812000"/>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Use</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native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elements</a:t>
            </a: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Consult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the</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w3c website</a:t>
            </a: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lang="nl-NL" sz="3200" dirty="0" err="1">
                <a:solidFill>
                  <a:prstClr val="white"/>
                </a:solidFill>
                <a:ea typeface="Verdana" panose="020B0604030504040204" pitchFamily="34" charset="0"/>
                <a:cs typeface="Verdana" panose="020B0604030504040204" pitchFamily="34" charset="0"/>
              </a:rPr>
              <a:t>Use</a:t>
            </a:r>
            <a:r>
              <a:rPr lang="nl-NL" sz="3200" dirty="0">
                <a:solidFill>
                  <a:prstClr val="white"/>
                </a:solidFill>
                <a:ea typeface="Verdana" panose="020B0604030504040204" pitchFamily="34" charset="0"/>
                <a:cs typeface="Verdana" panose="020B0604030504040204" pitchFamily="34" charset="0"/>
              </a:rPr>
              <a:t> tools, but </a:t>
            </a:r>
            <a:r>
              <a:rPr lang="nl-NL" sz="3200" dirty="0" err="1">
                <a:solidFill>
                  <a:prstClr val="white"/>
                </a:solidFill>
                <a:ea typeface="Verdana" panose="020B0604030504040204" pitchFamily="34" charset="0"/>
                <a:cs typeface="Verdana" panose="020B0604030504040204" pitchFamily="34" charset="0"/>
              </a:rPr>
              <a:t>don’t</a:t>
            </a:r>
            <a:r>
              <a:rPr lang="nl-NL" sz="3200" dirty="0">
                <a:solidFill>
                  <a:prstClr val="white"/>
                </a:solidFill>
                <a:ea typeface="Verdana" panose="020B0604030504040204" pitchFamily="34" charset="0"/>
                <a:cs typeface="Verdana" panose="020B0604030504040204" pitchFamily="34" charset="0"/>
              </a:rPr>
              <a:t> </a:t>
            </a:r>
            <a:r>
              <a:rPr lang="nl-NL" sz="3200" dirty="0" err="1">
                <a:solidFill>
                  <a:prstClr val="white"/>
                </a:solidFill>
                <a:ea typeface="Verdana" panose="020B0604030504040204" pitchFamily="34" charset="0"/>
                <a:cs typeface="Verdana" panose="020B0604030504040204" pitchFamily="34" charset="0"/>
              </a:rPr>
              <a:t>blindly</a:t>
            </a:r>
            <a:r>
              <a:rPr lang="nl-NL" sz="3200" dirty="0">
                <a:solidFill>
                  <a:prstClr val="white"/>
                </a:solidFill>
                <a:ea typeface="Verdana" panose="020B0604030504040204" pitchFamily="34" charset="0"/>
                <a:cs typeface="Verdana" panose="020B0604030504040204" pitchFamily="34" charset="0"/>
              </a:rPr>
              <a:t> trust </a:t>
            </a:r>
            <a:r>
              <a:rPr lang="nl-NL" sz="3200" dirty="0" err="1">
                <a:solidFill>
                  <a:prstClr val="white"/>
                </a:solidFill>
                <a:ea typeface="Verdana" panose="020B0604030504040204" pitchFamily="34" charset="0"/>
                <a:cs typeface="Verdana" panose="020B0604030504040204" pitchFamily="34" charset="0"/>
              </a:rPr>
              <a:t>them</a:t>
            </a:r>
            <a:endParaRPr lang="nl-NL" sz="3200" dirty="0">
              <a:solidFill>
                <a:prstClr val="white"/>
              </a:solidFill>
              <a:ea typeface="Verdana" panose="020B0604030504040204" pitchFamily="34" charset="0"/>
              <a:cs typeface="Verdana" panose="020B0604030504040204" pitchFamily="34" charset="0"/>
            </a:endParaRPr>
          </a:p>
          <a:p>
            <a:pPr marL="457200" marR="0" lvl="0" indent="-457200" algn="l" defTabSz="914400" rtl="0" eaLnBrk="1" fontAlgn="auto" latinLnBrk="0" hangingPunct="1">
              <a:lnSpc>
                <a:spcPct val="150000"/>
              </a:lnSpc>
              <a:spcBef>
                <a:spcPts val="1000"/>
              </a:spcBef>
              <a:spcAft>
                <a:spcPts val="0"/>
              </a:spcAft>
              <a:buClrTx/>
              <a:buSzTx/>
              <a:buFont typeface="Arial" panose="020B0604020202020204" pitchFamily="34" charset="0"/>
              <a:buAutoNum type="arabicPeriod"/>
              <a:tabLst/>
              <a:defRPr/>
            </a:pP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Think</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for</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and</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outside</a:t>
            </a:r>
            <a:r>
              <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32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yourself</a:t>
            </a:r>
            <a:endParaRPr kumimoji="0" lang="nl-NL" sz="32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32831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0" y="0"/>
            <a:ext cx="12192000" cy="6858000"/>
          </a:xfrm>
          <a:solidFill>
            <a:schemeClr val="tx1"/>
          </a:solid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862732" y="2952620"/>
            <a:ext cx="4087945" cy="952759"/>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ctr" defTabSz="1507846" rtl="0" eaLnBrk="1" fontAlgn="auto" latinLnBrk="0" hangingPunct="1">
              <a:lnSpc>
                <a:spcPct val="100000"/>
              </a:lnSpc>
              <a:spcBef>
                <a:spcPts val="0"/>
              </a:spcBef>
              <a:spcAft>
                <a:spcPts val="0"/>
              </a:spcAft>
              <a:buClrTx/>
              <a:buSzTx/>
              <a:buFontTx/>
              <a:buNone/>
              <a:tabLst/>
              <a:defRPr/>
            </a:pPr>
            <a:r>
              <a:rPr kumimoji="0" lang="en-US" sz="5600" b="1" i="0" u="none" strike="noStrike" kern="1200" cap="all" spc="-6" normalizeH="0" baseline="0" noProof="0" dirty="0">
                <a:ln>
                  <a:noFill/>
                </a:ln>
                <a:solidFill>
                  <a:schemeClr val="bg1"/>
                </a:solidFill>
                <a:effectLst/>
                <a:uLnTx/>
                <a:uFillTx/>
                <a:latin typeface="Ubuntu Light"/>
                <a:ea typeface="+mj-ea"/>
                <a:cs typeface="Ubuntu Light"/>
              </a:rPr>
              <a:t>Exercises</a:t>
            </a:r>
            <a:endParaRPr kumimoji="0" lang="en-US" sz="5600" b="1"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1947383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6">
            <a:extLst>
              <a:ext uri="{FF2B5EF4-FFF2-40B4-BE49-F238E27FC236}">
                <a16:creationId xmlns:a16="http://schemas.microsoft.com/office/drawing/2014/main" id="{B6E3B138-9ABE-9949-80BA-60C9C7121EEF}"/>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Axe </a:t>
            </a:r>
            <a:r>
              <a:rPr lang="en-GB" sz="3200" dirty="0" err="1">
                <a:solidFill>
                  <a:schemeClr val="bg1"/>
                </a:solidFill>
              </a:rPr>
              <a:t>DevTools</a:t>
            </a:r>
            <a:br>
              <a:rPr lang="en-GB" sz="3200" dirty="0">
                <a:solidFill>
                  <a:schemeClr val="bg1"/>
                </a:solidFill>
              </a:rPr>
            </a:br>
            <a:r>
              <a:rPr lang="en-GB" sz="2000" dirty="0">
                <a:solidFill>
                  <a:schemeClr val="bg1">
                    <a:lumMod val="65000"/>
                  </a:schemeClr>
                </a:solidFill>
              </a:rPr>
              <a:t>Exercise</a:t>
            </a:r>
            <a:endParaRPr lang="en-GB" sz="3200" dirty="0">
              <a:solidFill>
                <a:schemeClr val="bg1"/>
              </a:solidFill>
            </a:endParaRPr>
          </a:p>
        </p:txBody>
      </p:sp>
      <p:sp>
        <p:nvSpPr>
          <p:cNvPr id="4" name="Espace réservé du texte 8">
            <a:extLst>
              <a:ext uri="{FF2B5EF4-FFF2-40B4-BE49-F238E27FC236}">
                <a16:creationId xmlns:a16="http://schemas.microsoft.com/office/drawing/2014/main" id="{D4FB686A-067C-7241-200B-5B6277346DF7}"/>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Install</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Axe</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DevTools</a:t>
            </a:r>
            <a:endPar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Use</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it</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on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your</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assignment</a:t>
            </a:r>
            <a:endPar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Try</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to</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remove</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as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many</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problems</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as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you</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can</a:t>
            </a:r>
            <a:endPar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Reach level WCAG AA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according</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to</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Axe</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 </a:t>
            </a:r>
            <a:r>
              <a:rPr kumimoji="0" lang="nl-NL" sz="2000" b="0" i="0" u="none" strike="noStrike" kern="1200" cap="none" spc="0" normalizeH="0" baseline="0" noProof="0" dirty="0" err="1">
                <a:ln>
                  <a:noFill/>
                </a:ln>
                <a:solidFill>
                  <a:prstClr val="white"/>
                </a:solidFill>
                <a:effectLst/>
                <a:uLnTx/>
                <a:uFillTx/>
                <a:ea typeface="Verdana" panose="020B0604030504040204" pitchFamily="34" charset="0"/>
                <a:cs typeface="Verdana" panose="020B0604030504040204" pitchFamily="34" charset="0"/>
              </a:rPr>
              <a:t>DevTools</a:t>
            </a:r>
            <a:r>
              <a:rPr kumimoji="0" lang="nl-NL" sz="2000" b="0" i="0" u="none" strike="noStrike" kern="120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271610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6">
            <a:extLst>
              <a:ext uri="{FF2B5EF4-FFF2-40B4-BE49-F238E27FC236}">
                <a16:creationId xmlns:a16="http://schemas.microsoft.com/office/drawing/2014/main" id="{07A0EF1A-88E4-4C4F-99C8-10E164BC3463}"/>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Screen readers</a:t>
            </a:r>
            <a:br>
              <a:rPr lang="en-GB" sz="3200" dirty="0">
                <a:solidFill>
                  <a:schemeClr val="bg1"/>
                </a:solidFill>
              </a:rPr>
            </a:br>
            <a:r>
              <a:rPr lang="en-GB" sz="2000" dirty="0">
                <a:solidFill>
                  <a:schemeClr val="bg1">
                    <a:lumMod val="65000"/>
                  </a:schemeClr>
                </a:solidFill>
              </a:rPr>
              <a:t>Exercise</a:t>
            </a:r>
            <a:endParaRPr lang="en-GB" sz="3200" dirty="0">
              <a:solidFill>
                <a:schemeClr val="bg1">
                  <a:lumMod val="65000"/>
                </a:schemeClr>
              </a:solidFill>
            </a:endParaRPr>
          </a:p>
        </p:txBody>
      </p:sp>
      <p:sp>
        <p:nvSpPr>
          <p:cNvPr id="15" name="Espace réservé du texte 8">
            <a:extLst>
              <a:ext uri="{FF2B5EF4-FFF2-40B4-BE49-F238E27FC236}">
                <a16:creationId xmlns:a16="http://schemas.microsoft.com/office/drawing/2014/main" id="{40554EEF-390F-4E9C-A19B-EB48F3B60825}"/>
              </a:ext>
            </a:extLst>
          </p:cNvPr>
          <p:cNvSpPr txBox="1">
            <a:spLocks/>
          </p:cNvSpPr>
          <p:nvPr/>
        </p:nvSpPr>
        <p:spPr>
          <a:xfrm>
            <a:off x="404813" y="1340768"/>
            <a:ext cx="11406187" cy="124106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solidFill>
                  <a:schemeClr val="bg1"/>
                </a:solidFill>
              </a:rPr>
              <a:t>Use a screen reader to navigate through the </a:t>
            </a:r>
            <a:r>
              <a:rPr lang="en-US" dirty="0" err="1">
                <a:solidFill>
                  <a:schemeClr val="bg1"/>
                </a:solidFill>
              </a:rPr>
              <a:t>codepen</a:t>
            </a:r>
            <a:r>
              <a:rPr lang="en-US" dirty="0">
                <a:solidFill>
                  <a:schemeClr val="bg1"/>
                </a:solidFill>
              </a:rPr>
              <a:t> and try to find out how the screen reader behaves</a:t>
            </a:r>
          </a:p>
          <a:p>
            <a:pPr marL="457200" indent="-457200">
              <a:buFont typeface="+mj-lt"/>
              <a:buAutoNum type="arabicPeriod"/>
            </a:pPr>
            <a:r>
              <a:rPr lang="en-US" dirty="0">
                <a:solidFill>
                  <a:schemeClr val="bg1"/>
                </a:solidFill>
              </a:rPr>
              <a:t>Use the screen reader on the website you have picked before and find out what can be improved</a:t>
            </a:r>
          </a:p>
          <a:p>
            <a:pPr marL="457200" indent="-457200">
              <a:buFont typeface="+mj-lt"/>
              <a:buAutoNum type="arabicPeriod"/>
            </a:pPr>
            <a:endParaRPr lang="en-US" dirty="0">
              <a:solidFill>
                <a:schemeClr val="bg1"/>
              </a:solidFill>
            </a:endParaRPr>
          </a:p>
          <a:p>
            <a:r>
              <a:rPr lang="en-US" dirty="0">
                <a:solidFill>
                  <a:schemeClr val="bg1"/>
                </a:solidFill>
              </a:rPr>
              <a:t>EXAMPLE: </a:t>
            </a:r>
            <a:r>
              <a:rPr lang="en-GB" sz="2000" dirty="0">
                <a:ea typeface="Verdana" panose="020B0604030504040204" pitchFamily="34" charset="0"/>
                <a:cs typeface="Verdana" panose="020B0604030504040204" pitchFamily="34" charset="0"/>
                <a:hlinkClick r:id="rId2"/>
              </a:rPr>
              <a:t>https://codepen.io/adamjohnson/pen/BaJdYeE</a:t>
            </a:r>
            <a:endParaRPr lang="en-GB" sz="2000"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92962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AE1576-EB13-EA44-8392-8B7989DACC57}"/>
              </a:ext>
            </a:extLst>
          </p:cNvPr>
          <p:cNvSpPr>
            <a:spLocks noGrp="1"/>
          </p:cNvSpPr>
          <p:nvPr>
            <p:ph type="title" idx="4294967295"/>
          </p:nvPr>
        </p:nvSpPr>
        <p:spPr>
          <a:xfrm>
            <a:off x="426523" y="107400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Ubuntu" panose="020B0504030602030204" pitchFamily="34" charset="0"/>
                <a:ea typeface="+mn-ea"/>
                <a:cs typeface="+mn-cs"/>
              </a:rPr>
              <a:t>About Capgemini Academy</a:t>
            </a:r>
          </a:p>
        </p:txBody>
      </p:sp>
      <p:sp>
        <p:nvSpPr>
          <p:cNvPr id="6" name="Rectangle 5">
            <a:extLst>
              <a:ext uri="{FF2B5EF4-FFF2-40B4-BE49-F238E27FC236}">
                <a16:creationId xmlns:a16="http://schemas.microsoft.com/office/drawing/2014/main" id="{333184EA-99F5-C04C-A4F7-7EECB367F07E}"/>
              </a:ext>
            </a:extLst>
          </p:cNvPr>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7" name="Rectangle 6">
            <a:extLst>
              <a:ext uri="{FF2B5EF4-FFF2-40B4-BE49-F238E27FC236}">
                <a16:creationId xmlns:a16="http://schemas.microsoft.com/office/drawing/2014/main" id="{C7B51B47-AB49-9645-AD5A-AF3FAC1ECE3D}"/>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academy.capgemini.nl</a:t>
            </a:r>
          </a:p>
        </p:txBody>
      </p:sp>
      <p:cxnSp>
        <p:nvCxnSpPr>
          <p:cNvPr id="8" name="Straight Connector 7">
            <a:extLst>
              <a:ext uri="{FF2B5EF4-FFF2-40B4-BE49-F238E27FC236}">
                <a16:creationId xmlns:a16="http://schemas.microsoft.com/office/drawing/2014/main" id="{9FAE0C07-DBD8-6F4F-AC3D-8A22E6CBC7D2}"/>
              </a:ext>
              <a:ext uri="{C183D7F6-B498-43B3-948B-1728B52AA6E4}">
                <adec:decorative xmlns:adec="http://schemas.microsoft.com/office/drawing/2017/decorative" val="1"/>
              </a:ext>
            </a:extLst>
          </p:cNvPr>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621261-1DD6-C047-8953-34A9B9760CEB}"/>
              </a:ext>
            </a:extLst>
          </p:cNvPr>
          <p:cNvSpPr/>
          <p:nvPr>
            <p:custDataLst>
              <p:tags r:id="rId1"/>
            </p:custDataLst>
          </p:nvPr>
        </p:nvSpPr>
        <p:spPr>
          <a:xfrm>
            <a:off x="6324598" y="1111153"/>
            <a:ext cx="2795738" cy="984885"/>
          </a:xfrm>
          <a:prstGeom prst="rect">
            <a:avLst/>
          </a:prstGeom>
        </p:spPr>
        <p:txBody>
          <a:bodyPr wrap="square" lIns="0" tIns="0" rIns="0" bIns="0">
            <a:spAutoFit/>
          </a:bodyPr>
          <a:lstStyle/>
          <a:p>
            <a:pPr>
              <a:spcAft>
                <a:spcPts val="600"/>
              </a:spcAft>
            </a:pPr>
            <a:r>
              <a:rPr lang="en-US" sz="1400">
                <a:solidFill>
                  <a:schemeClr val="bg1"/>
                </a:solidFill>
                <a:latin typeface="Ubuntu" panose="020B0504030602030204" pitchFamily="34" charset="0"/>
                <a:cs typeface="Arial"/>
              </a:rPr>
              <a:t>Developed by</a:t>
            </a:r>
            <a:br>
              <a:rPr lang="en-US" sz="1400">
                <a:solidFill>
                  <a:schemeClr val="bg1"/>
                </a:solidFill>
                <a:latin typeface="Ubuntu" panose="020B0504030602030204" pitchFamily="34" charset="0"/>
                <a:cs typeface="Arial"/>
              </a:rPr>
            </a:br>
            <a:br>
              <a:rPr lang="en-US" sz="1400">
                <a:solidFill>
                  <a:schemeClr val="bg1"/>
                </a:solidFill>
                <a:latin typeface="Ubuntu" panose="020B0504030602030204" pitchFamily="34" charset="0"/>
                <a:cs typeface="Arial"/>
              </a:rPr>
            </a:br>
            <a:r>
              <a:rPr lang="en-US" sz="1200" b="1">
                <a:solidFill>
                  <a:schemeClr val="bg1"/>
                </a:solidFill>
                <a:latin typeface="Ubuntu" panose="020B0504030602030204" pitchFamily="34" charset="0"/>
                <a:cs typeface="Arial"/>
              </a:rPr>
              <a:t>Capgemini Academy</a:t>
            </a:r>
            <a:br>
              <a:rPr lang="en-US" sz="1200" b="1">
                <a:solidFill>
                  <a:schemeClr val="bg1"/>
                </a:solidFill>
                <a:latin typeface="Ubuntu" panose="020B0504030602030204" pitchFamily="34" charset="0"/>
                <a:cs typeface="Arial"/>
              </a:rPr>
            </a:br>
            <a:br>
              <a:rPr lang="en-US" sz="1200" b="1">
                <a:solidFill>
                  <a:schemeClr val="bg1"/>
                </a:solidFill>
                <a:latin typeface="Ubuntu" panose="020B0504030602030204" pitchFamily="34" charset="0"/>
                <a:cs typeface="Arial"/>
              </a:rPr>
            </a:br>
            <a:r>
              <a:rPr lang="en-US" sz="1200" b="1">
                <a:solidFill>
                  <a:schemeClr val="bg1"/>
                </a:solidFill>
                <a:latin typeface="Ubuntu" panose="020B0504030602030204" pitchFamily="34" charset="0"/>
                <a:cs typeface="Arial"/>
              </a:rPr>
              <a:t>DCX Front-end Cluster</a:t>
            </a:r>
            <a:endParaRPr lang="en-US" sz="1000">
              <a:solidFill>
                <a:schemeClr val="bg1"/>
              </a:solidFill>
              <a:latin typeface="Ubuntu" panose="020B0504030602030204" pitchFamily="34" charset="0"/>
              <a:cs typeface="Arial"/>
            </a:endParaRPr>
          </a:p>
        </p:txBody>
      </p:sp>
    </p:spTree>
    <p:extLst>
      <p:ext uri="{BB962C8B-B14F-4D97-AF65-F5344CB8AC3E}">
        <p14:creationId xmlns:p14="http://schemas.microsoft.com/office/powerpoint/2010/main" val="361829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E702-9F7E-229C-2B70-D765D0A155BC}"/>
              </a:ext>
            </a:extLst>
          </p:cNvPr>
          <p:cNvSpPr>
            <a:spLocks noGrp="1"/>
          </p:cNvSpPr>
          <p:nvPr>
            <p:ph type="ctrTitle"/>
          </p:nvPr>
        </p:nvSpPr>
        <p:spPr>
          <a:xfrm>
            <a:off x="397879" y="1263111"/>
            <a:ext cx="11386134" cy="1015663"/>
          </a:xfrm>
        </p:spPr>
        <p:txBody>
          <a:bodyPr/>
          <a:lstStyle/>
          <a:p>
            <a:pPr algn="ctr"/>
            <a:r>
              <a:rPr lang="nl-NL" dirty="0" err="1"/>
              <a:t>What</a:t>
            </a:r>
            <a:r>
              <a:rPr lang="nl-NL" dirty="0"/>
              <a:t> is </a:t>
            </a:r>
            <a:r>
              <a:rPr lang="nl-NL" dirty="0" err="1"/>
              <a:t>accessibility</a:t>
            </a:r>
            <a:r>
              <a:rPr lang="nl-NL" dirty="0"/>
              <a:t>?</a:t>
            </a:r>
          </a:p>
        </p:txBody>
      </p:sp>
      <p:sp>
        <p:nvSpPr>
          <p:cNvPr id="3" name="Subtitle 2">
            <a:extLst>
              <a:ext uri="{FF2B5EF4-FFF2-40B4-BE49-F238E27FC236}">
                <a16:creationId xmlns:a16="http://schemas.microsoft.com/office/drawing/2014/main" id="{888A1BAE-D7B7-5F6B-A01A-F72F531557D9}"/>
              </a:ext>
            </a:extLst>
          </p:cNvPr>
          <p:cNvSpPr>
            <a:spLocks noGrp="1"/>
          </p:cNvSpPr>
          <p:nvPr>
            <p:ph type="subTitle" idx="1"/>
          </p:nvPr>
        </p:nvSpPr>
        <p:spPr>
          <a:xfrm>
            <a:off x="257668" y="2949801"/>
            <a:ext cx="11379200" cy="692497"/>
          </a:xfrm>
        </p:spPr>
        <p:txBody>
          <a:bodyPr/>
          <a:lstStyle/>
          <a:p>
            <a:r>
              <a:rPr lang="en-GB" b="0" i="0" dirty="0">
                <a:solidFill>
                  <a:srgbClr val="FFFFFF"/>
                </a:solidFill>
                <a:effectLst/>
                <a:highlight>
                  <a:srgbClr val="1A1A1A"/>
                </a:highlight>
                <a:latin typeface="Inter"/>
              </a:rPr>
              <a:t>Accessibility is the design of products, devices, services, vehicles, or environments so as to be </a:t>
            </a:r>
          </a:p>
          <a:p>
            <a:r>
              <a:rPr lang="en-GB" b="0" i="0" dirty="0">
                <a:solidFill>
                  <a:srgbClr val="FFFFFF"/>
                </a:solidFill>
                <a:effectLst/>
                <a:highlight>
                  <a:srgbClr val="1A1A1A"/>
                </a:highlight>
                <a:latin typeface="Inter"/>
              </a:rPr>
              <a:t>usable by people with disabilities. - Wikipedia</a:t>
            </a:r>
            <a:endParaRPr lang="nl-NL" dirty="0"/>
          </a:p>
        </p:txBody>
      </p:sp>
      <p:sp>
        <p:nvSpPr>
          <p:cNvPr id="4" name="Subtitle 2">
            <a:extLst>
              <a:ext uri="{FF2B5EF4-FFF2-40B4-BE49-F238E27FC236}">
                <a16:creationId xmlns:a16="http://schemas.microsoft.com/office/drawing/2014/main" id="{00B6A7FF-9CFD-5C97-C660-58765BA772FB}"/>
              </a:ext>
            </a:extLst>
          </p:cNvPr>
          <p:cNvSpPr txBox="1">
            <a:spLocks/>
          </p:cNvSpPr>
          <p:nvPr/>
        </p:nvSpPr>
        <p:spPr>
          <a:xfrm>
            <a:off x="257668" y="4888959"/>
            <a:ext cx="11379200" cy="307777"/>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0" i="0" dirty="0">
                <a:solidFill>
                  <a:srgbClr val="FFFFFF"/>
                </a:solidFill>
                <a:effectLst/>
                <a:highlight>
                  <a:srgbClr val="1A1A1A"/>
                </a:highlight>
                <a:latin typeface="Inter"/>
              </a:rPr>
              <a:t>The fact of being able to be reached or obtained easily. </a:t>
            </a:r>
            <a:r>
              <a:rPr lang="en-GB" dirty="0">
                <a:solidFill>
                  <a:srgbClr val="FFFFFF"/>
                </a:solidFill>
                <a:highlight>
                  <a:srgbClr val="1A1A1A"/>
                </a:highlight>
                <a:latin typeface="Inter"/>
              </a:rPr>
              <a:t>-Dictionary</a:t>
            </a:r>
            <a:endParaRPr lang="nl-NL" dirty="0"/>
          </a:p>
        </p:txBody>
      </p:sp>
      <p:pic>
        <p:nvPicPr>
          <p:cNvPr id="5" name="Graphic 4" descr="Thumbs up sign with solid fill">
            <a:extLst>
              <a:ext uri="{FF2B5EF4-FFF2-40B4-BE49-F238E27FC236}">
                <a16:creationId xmlns:a16="http://schemas.microsoft.com/office/drawing/2014/main" id="{5CA96259-D591-1DB1-4936-CF2C69E40D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19525" flipH="1">
            <a:off x="7550815" y="4585647"/>
            <a:ext cx="876300" cy="914400"/>
          </a:xfrm>
          <a:prstGeom prst="rect">
            <a:avLst/>
          </a:prstGeom>
        </p:spPr>
      </p:pic>
      <p:pic>
        <p:nvPicPr>
          <p:cNvPr id="6" name="Graphic 5" descr="Thumbs up sign with solid fill">
            <a:extLst>
              <a:ext uri="{FF2B5EF4-FFF2-40B4-BE49-F238E27FC236}">
                <a16:creationId xmlns:a16="http://schemas.microsoft.com/office/drawing/2014/main" id="{B2DB6CF2-9409-2807-9778-FAAC4141E1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305482" y="2660009"/>
            <a:ext cx="767365" cy="914400"/>
          </a:xfrm>
          <a:prstGeom prst="rect">
            <a:avLst/>
          </a:prstGeom>
        </p:spPr>
      </p:pic>
    </p:spTree>
    <p:extLst>
      <p:ext uri="{BB962C8B-B14F-4D97-AF65-F5344CB8AC3E}">
        <p14:creationId xmlns:p14="http://schemas.microsoft.com/office/powerpoint/2010/main" val="116785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What reasons to use accessibility features?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85746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What reasons to use accessibility features?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3200" dirty="0">
                <a:solidFill>
                  <a:schemeClr val="bg1"/>
                </a:solidFill>
              </a:rPr>
              <a:t>Vision: Blind / impaired vision / Broken computer screen</a:t>
            </a: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4134398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What reasons to use accessibility features?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3200" dirty="0">
                <a:solidFill>
                  <a:schemeClr val="bg1"/>
                </a:solidFill>
              </a:rPr>
              <a:t>Vision: Blind / impaired vision / Broken computer screen</a:t>
            </a:r>
          </a:p>
          <a:p>
            <a:pPr marL="342900" indent="-342900">
              <a:buFont typeface="Arial" panose="020B0604020202020204" pitchFamily="34" charset="0"/>
              <a:buChar char="•"/>
            </a:pPr>
            <a:r>
              <a:rPr lang="en-GB" sz="3200" dirty="0">
                <a:solidFill>
                  <a:schemeClr val="bg1"/>
                </a:solidFill>
              </a:rPr>
              <a:t>Motion: Loss of limbs / Muscle impairment / Broken arm</a:t>
            </a: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447630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6">
            <a:extLst>
              <a:ext uri="{FF2B5EF4-FFF2-40B4-BE49-F238E27FC236}">
                <a16:creationId xmlns:a16="http://schemas.microsoft.com/office/drawing/2014/main" id="{34B09514-7071-4B7B-AAA5-C231E21C9791}"/>
              </a:ext>
            </a:extLst>
          </p:cNvPr>
          <p:cNvSpPr txBox="1">
            <a:spLocks/>
          </p:cNvSpPr>
          <p:nvPr/>
        </p:nvSpPr>
        <p:spPr>
          <a:xfrm>
            <a:off x="404813" y="388188"/>
            <a:ext cx="10947772" cy="716711"/>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sz="3200" dirty="0">
                <a:solidFill>
                  <a:schemeClr val="bg1"/>
                </a:solidFill>
              </a:rPr>
              <a:t>What reasons to use accessibility features?</a:t>
            </a:r>
            <a:br>
              <a:rPr lang="en-GB" sz="3200" dirty="0">
                <a:solidFill>
                  <a:schemeClr val="bg1"/>
                </a:solidFill>
              </a:rPr>
            </a:br>
            <a:endParaRPr lang="en-GB" sz="3200" dirty="0">
              <a:solidFill>
                <a:schemeClr val="bg1">
                  <a:lumMod val="65000"/>
                </a:schemeClr>
              </a:solidFill>
            </a:endParaRPr>
          </a:p>
        </p:txBody>
      </p:sp>
      <p:sp>
        <p:nvSpPr>
          <p:cNvPr id="12" name="Espace réservé du texte 8">
            <a:extLst>
              <a:ext uri="{FF2B5EF4-FFF2-40B4-BE49-F238E27FC236}">
                <a16:creationId xmlns:a16="http://schemas.microsoft.com/office/drawing/2014/main" id="{77997856-1B93-43C8-95BF-FC37C7DFB5B4}"/>
              </a:ext>
            </a:extLst>
          </p:cNvPr>
          <p:cNvSpPr txBox="1">
            <a:spLocks/>
          </p:cNvSpPr>
          <p:nvPr/>
        </p:nvSpPr>
        <p:spPr>
          <a:xfrm>
            <a:off x="404813" y="1340768"/>
            <a:ext cx="1140618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3200" dirty="0">
                <a:solidFill>
                  <a:schemeClr val="bg1"/>
                </a:solidFill>
              </a:rPr>
              <a:t>Vision: Blind / impaired vision / Broken computer screen</a:t>
            </a:r>
          </a:p>
          <a:p>
            <a:pPr marL="342900" indent="-342900">
              <a:buFont typeface="Arial" panose="020B0604020202020204" pitchFamily="34" charset="0"/>
              <a:buChar char="•"/>
            </a:pPr>
            <a:r>
              <a:rPr lang="en-GB" sz="3200" dirty="0">
                <a:solidFill>
                  <a:schemeClr val="bg1"/>
                </a:solidFill>
              </a:rPr>
              <a:t>Motion: Loss of limbs / Muscle impairment / Broken arm</a:t>
            </a:r>
          </a:p>
          <a:p>
            <a:pPr marL="342900" indent="-342900">
              <a:buFont typeface="Arial" panose="020B0604020202020204" pitchFamily="34" charset="0"/>
              <a:buChar char="•"/>
            </a:pPr>
            <a:r>
              <a:rPr lang="en-GB" sz="3200" dirty="0">
                <a:solidFill>
                  <a:schemeClr val="bg1"/>
                </a:solidFill>
              </a:rPr>
              <a:t>Auditory: Deafness / Tinnitus  / broken speakers</a:t>
            </a: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8930459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DAD05D1A7DDF46A7CF8A2A3BA47EF2" ma:contentTypeVersion="11" ma:contentTypeDescription="Create a new document." ma:contentTypeScope="" ma:versionID="1477856aaceda12a4695f146e88236a9">
  <xsd:schema xmlns:xsd="http://www.w3.org/2001/XMLSchema" xmlns:xs="http://www.w3.org/2001/XMLSchema" xmlns:p="http://schemas.microsoft.com/office/2006/metadata/properties" xmlns:ns2="8ac53200-68ec-45e3-9d4c-1cf1c57e4f8e" xmlns:ns3="30e524b2-77d3-4a84-9844-62c097bbf8e0" targetNamespace="http://schemas.microsoft.com/office/2006/metadata/properties" ma:root="true" ma:fieldsID="45a2a35d8aab497da5f07d246a82e87a" ns2:_="" ns3:_="">
    <xsd:import namespace="8ac53200-68ec-45e3-9d4c-1cf1c57e4f8e"/>
    <xsd:import namespace="30e524b2-77d3-4a84-9844-62c097bbf8e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c53200-68ec-45e3-9d4c-1cf1c57e4f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e524b2-77d3-4a84-9844-62c097bbf8e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e524b2-77d3-4a84-9844-62c097bbf8e0">
      <UserInfo>
        <DisplayName>Bot, Kyle</DisplayName>
        <AccountId>20</AccountId>
        <AccountType/>
      </UserInfo>
      <UserInfo>
        <DisplayName>Butler, Mick</DisplayName>
        <AccountId>21</AccountId>
        <AccountType/>
      </UserInfo>
      <UserInfo>
        <DisplayName>Avzaly, Walid</DisplayName>
        <AccountId>22</AccountId>
        <AccountType/>
      </UserInfo>
      <UserInfo>
        <DisplayName>Steenbergen, Art van</DisplayName>
        <AccountId>23</AccountId>
        <AccountType/>
      </UserInfo>
      <UserInfo>
        <DisplayName>Asselt - van Baalen, Monique van</DisplayName>
        <AccountId>24</AccountId>
        <AccountType/>
      </UserInfo>
      <UserInfo>
        <DisplayName>Berkhout, Jurre</DisplayName>
        <AccountId>19</AccountId>
        <AccountType/>
      </UserInfo>
    </SharedWithUsers>
    <lcf76f155ced4ddcb4097134ff3c332f xmlns="8ac53200-68ec-45e3-9d4c-1cf1c57e4f8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4A70D8-DDB5-4F28-B112-889AF81278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c53200-68ec-45e3-9d4c-1cf1c57e4f8e"/>
    <ds:schemaRef ds:uri="30e524b2-77d3-4a84-9844-62c097bbf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30e524b2-77d3-4a84-9844-62c097bbf8e0"/>
    <ds:schemaRef ds:uri="http://purl.org/dc/dcmitype/"/>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8ac53200-68ec-45e3-9d4c-1cf1c57e4f8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24113</TotalTime>
  <Words>1661</Words>
  <Application>Microsoft Macintosh PowerPoint</Application>
  <PresentationFormat>Widescreen</PresentationFormat>
  <Paragraphs>322</Paragraphs>
  <Slides>45</Slides>
  <Notes>32</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Ubuntu Light</vt:lpstr>
      <vt:lpstr>Wingdings</vt:lpstr>
      <vt:lpstr>Segoe UI</vt:lpstr>
      <vt:lpstr>Inter</vt:lpstr>
      <vt:lpstr>Ubuntu</vt:lpstr>
      <vt:lpstr>Verdana</vt:lpstr>
      <vt:lpstr>Arial</vt:lpstr>
      <vt:lpstr>Consolas</vt:lpstr>
      <vt:lpstr>Ubuntu Medium</vt:lpstr>
      <vt:lpstr>Capgemini2021</vt:lpstr>
      <vt:lpstr>Accessibility</vt:lpstr>
      <vt:lpstr>PowerPoint Presentation</vt:lpstr>
      <vt:lpstr>About me</vt:lpstr>
      <vt:lpstr>What is accessibility?</vt:lpstr>
      <vt:lpstr>What is 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WCAG</vt:lpstr>
      <vt:lpstr>PowerPoint Presentation</vt:lpstr>
      <vt:lpstr>WCAG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AriA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lpstr>PowerPoint Presentation</vt:lpstr>
      <vt:lpstr>About Capgemini Academy</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Gowdy, Wouter</cp:lastModifiedBy>
  <cp:revision>40</cp:revision>
  <dcterms:created xsi:type="dcterms:W3CDTF">2021-06-29T08:37:48Z</dcterms:created>
  <dcterms:modified xsi:type="dcterms:W3CDTF">2024-06-24T07:52:19Z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0x010100F6DAD05D1A7DDF46A7CF8A2A3BA47EF2</vt:lpwstr>
  </property>
  <property fmtid="{D5CDD505-2E9C-101B-9397-08002B2CF9AE}" pid="3" name="MediaServiceImageTags">
    <vt:lpwstr/>
  </property>
</Properties>
</file>